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0A45C8-6F42-46C3-AE78-1995C7EDAEFC}">
  <a:tblStyle styleId="{3D0A45C8-6F42-46C3-AE78-1995C7EDAE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53922fb59_1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53922fb59_1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53922fb59_1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53922fb59_1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53922fb59_1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53922fb59_1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53922fb59_1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53922fb59_1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53922fb59_1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53922fb59_1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53922fb59_1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53922fb59_1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53922fb59_1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53922fb59_1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53922fb59_1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53922fb59_1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53922fb59_1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53922fb59_1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53922fb59_1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53922fb59_1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44bbded1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044bbded1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53922fb59_1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53922fb59_1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53922fb59_1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53922fb59_1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53922fb59_1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53922fb59_1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53922fb59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53922fb59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53922fb59_1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53922fb59_1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53922fb59_1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53922fb59_1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53922fb59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53922fb59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3922fb59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3922fb59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53922fb59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53922fb59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53922fb59_1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53922fb59_1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53922fb5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53922fb5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53922fb59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053922fb59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53922fb59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53922fb59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53922fb59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053922fb59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53922fb59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53922fb59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53922fb59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053922fb59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53922fb59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53922fb59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53922fb59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53922fb59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53922fb59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053922fb59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53922fb59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53922fb59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53922fb59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53922fb59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53922fb5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53922fb5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53922fb59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053922fb59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53922fb59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053922fb59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53922fb59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53922fb59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53922fb59_1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053922fb59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53922fb59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053922fb59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053922fb59_1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053922fb59_1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053922fb59_1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053922fb59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53922fb59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53922fb59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53922fb59_1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053922fb59_1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53922fb59_1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53922fb59_1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53922fb5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53922fb5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53922fb59_1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53922fb59_1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053922fb59_1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053922fb59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053922fb59_1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053922fb59_1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053922fb59_1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053922fb59_1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053922fb59_1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053922fb59_1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053922fb59_1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053922fb59_1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053922fb59_1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053922fb59_1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053922fb59_1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053922fb59_1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053922fb59_1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053922fb59_1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04b274febe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04b274feb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53922fb59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53922fb59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053922fb59_1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053922fb59_1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053922fb59_1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053922fb59_1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053922fb59_1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053922fb59_1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053922fb59_1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053922fb59_1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53922fb59_1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053922fb59_1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053922fb59_1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053922fb59_1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04b274febe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04b274febe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053922fb59_1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053922fb59_1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053922fb59_1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053922fb59_1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053922fb59_1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053922fb59_1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53922fb59_1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53922fb59_1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04b274febe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04b274febe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04b274febe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04b274febe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53922fb59_1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53922fb59_1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53922fb59_1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53922fb59_1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1882650" y="1546600"/>
            <a:ext cx="5378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hyperlink" Target="https://docs.micropython.org/en/latest/library/machine.Pin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hyperlink" Target="https://docs.micropython.org/en/latest/library/machine.Timer.html?highlight=timer#machine.Timer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hyperlink" Target="http://www.mecaweb.com.br/eletronica/content/e_pwm" TargetMode="External"/><Relationship Id="rId5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atasheetspdf.com/pdf-file/791970/TowerPro/SG90/1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hyperlink" Target="https://www.theelectronics.co.in/2021/03/dc-motor-l298-raspberry-pi-pico.html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hyperlink" Target="https://www.theelectronics.co.in/2021/03/hc-05-bluetooth-module-raspberry-pi-pico.html" TargetMode="External"/><Relationship Id="rId5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png"/><Relationship Id="rId4" Type="http://schemas.openxmlformats.org/officeDocument/2006/relationships/hyperlink" Target="https://www.gta.ufrj.br/grad/10_1/bluetooth/tecnologia.html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.png"/><Relationship Id="rId4" Type="http://schemas.openxmlformats.org/officeDocument/2006/relationships/hyperlink" Target="https://docs.micropython.org/en/latest/library/machine.UART.html?highlight=uart#machine.UART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Relationship Id="rId4" Type="http://schemas.openxmlformats.org/officeDocument/2006/relationships/hyperlink" Target="mailto:bruno.sampaio@acad.ufsm.b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s://docs.micropython.org/en/latest/library/machine.Pin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339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Monitoria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Aula 3 </a:t>
            </a:r>
            <a:endParaRPr sz="4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3234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44444"/>
                </a:solidFill>
              </a:rPr>
              <a:t>Microcontroladores 2021.2</a:t>
            </a:r>
            <a:endParaRPr>
              <a:solidFill>
                <a:srgbClr val="444444"/>
              </a:solidFill>
            </a:endParaRPr>
          </a:p>
        </p:txBody>
      </p:sp>
      <p:grpSp>
        <p:nvGrpSpPr>
          <p:cNvPr id="56" name="Google Shape;56;p13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265275" y="4350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444444"/>
                </a:solidFill>
              </a:rPr>
              <a:t>Bruno Gabriel F. Sampaio</a:t>
            </a:r>
            <a:endParaRPr sz="1700">
              <a:solidFill>
                <a:srgbClr val="44444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ctrTitle"/>
          </p:nvPr>
        </p:nvSpPr>
        <p:spPr>
          <a:xfrm>
            <a:off x="311708" y="-9396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Esquema utilizando Fritzing</a:t>
            </a:r>
            <a:endParaRPr sz="3000"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451" y="1028701"/>
            <a:ext cx="5779100" cy="4004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22"/>
          <p:cNvGrpSpPr/>
          <p:nvPr/>
        </p:nvGrpSpPr>
        <p:grpSpPr>
          <a:xfrm>
            <a:off x="0" y="0"/>
            <a:ext cx="9143997" cy="5143500"/>
            <a:chOff x="0" y="0"/>
            <a:chExt cx="9143997" cy="5143500"/>
          </a:xfrm>
        </p:grpSpPr>
        <p:pic>
          <p:nvPicPr>
            <p:cNvPr id="146" name="Google Shape;146;p22"/>
            <p:cNvPicPr preferRelativeResize="0"/>
            <p:nvPr/>
          </p:nvPicPr>
          <p:blipFill rotWithShape="1">
            <a:blip r:embed="rId4">
              <a:alphaModFix/>
            </a:blip>
            <a:srcRect b="0" l="11033" r="78823" t="0"/>
            <a:stretch/>
          </p:blipFill>
          <p:spPr>
            <a:xfrm>
              <a:off x="0" y="0"/>
              <a:ext cx="92747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2"/>
            <p:cNvPicPr preferRelativeResize="0"/>
            <p:nvPr/>
          </p:nvPicPr>
          <p:blipFill rotWithShape="1">
            <a:blip r:embed="rId4">
              <a:alphaModFix/>
            </a:blip>
            <a:srcRect b="0" l="78824" r="8268" t="0"/>
            <a:stretch/>
          </p:blipFill>
          <p:spPr>
            <a:xfrm>
              <a:off x="7963773" y="0"/>
              <a:ext cx="1180224" cy="514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/>
        </p:nvSpPr>
        <p:spPr>
          <a:xfrm>
            <a:off x="449350" y="237700"/>
            <a:ext cx="824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Controle dos LED usando </a:t>
            </a:r>
            <a:r>
              <a:rPr b="1" lang="pt-BR" sz="3000">
                <a:solidFill>
                  <a:schemeClr val="dk1"/>
                </a:solidFill>
              </a:rPr>
              <a:t>Interrupções</a:t>
            </a:r>
            <a:endParaRPr b="1"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13" y="1339925"/>
            <a:ext cx="3925500" cy="23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113" y="1339925"/>
            <a:ext cx="5134464" cy="36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/>
          <p:nvPr/>
        </p:nvSpPr>
        <p:spPr>
          <a:xfrm>
            <a:off x="3758700" y="4441225"/>
            <a:ext cx="1473900" cy="751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 txBox="1"/>
          <p:nvPr/>
        </p:nvSpPr>
        <p:spPr>
          <a:xfrm>
            <a:off x="5232600" y="4617025"/>
            <a:ext cx="26112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Não usamos mais o Loop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2" y="0"/>
            <a:ext cx="9144000" cy="625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>
            <p:ph type="title"/>
          </p:nvPr>
        </p:nvSpPr>
        <p:spPr>
          <a:xfrm>
            <a:off x="311700" y="367650"/>
            <a:ext cx="4594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60">
                <a:solidFill>
                  <a:srgbClr val="741B47"/>
                </a:solidFill>
              </a:rPr>
              <a:t>from </a:t>
            </a:r>
            <a:r>
              <a:rPr lang="pt-BR" sz="2660"/>
              <a:t>machine </a:t>
            </a:r>
            <a:r>
              <a:rPr b="1" lang="pt-BR" sz="2660">
                <a:solidFill>
                  <a:srgbClr val="741B47"/>
                </a:solidFill>
              </a:rPr>
              <a:t>import </a:t>
            </a:r>
            <a:r>
              <a:rPr b="1" lang="pt-BR" sz="2660"/>
              <a:t>Pin</a:t>
            </a:r>
            <a:endParaRPr b="1" sz="2660"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1872775" y="1311300"/>
            <a:ext cx="6782100" cy="3179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marR="474437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22222"/>
                </a:solidFill>
              </a:rPr>
              <a:t>O modo de interrupção é um método próprio dos Pinos, por isso, para usarmos ele precisamos importar o método Pin:</a:t>
            </a:r>
            <a:endParaRPr sz="1800">
              <a:solidFill>
                <a:srgbClr val="222222"/>
              </a:solidFill>
            </a:endParaRPr>
          </a:p>
          <a:p>
            <a:pPr indent="0" lvl="0" marL="457200" marR="474437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0" lvl="0" marL="457200" marR="474437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22222"/>
                </a:solidFill>
              </a:rPr>
              <a:t>but = Pin( NUM_PIN, MODO)</a:t>
            </a:r>
            <a:r>
              <a:rPr lang="pt-BR" sz="1800">
                <a:solidFill>
                  <a:srgbClr val="741B47"/>
                </a:solidFill>
              </a:rPr>
              <a:t>.</a:t>
            </a:r>
            <a:r>
              <a:rPr b="1" lang="pt-BR" sz="1800">
                <a:solidFill>
                  <a:srgbClr val="741B47"/>
                </a:solidFill>
              </a:rPr>
              <a:t>irq( handler , trigger )</a:t>
            </a:r>
            <a:endParaRPr b="1" sz="1800">
              <a:solidFill>
                <a:srgbClr val="741B47"/>
              </a:solidFill>
            </a:endParaRPr>
          </a:p>
          <a:p>
            <a:pPr indent="457200" lvl="0" marL="1371600" marR="474437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22222"/>
                </a:solidFill>
              </a:rPr>
              <a:t>ou</a:t>
            </a:r>
            <a:endParaRPr sz="1800">
              <a:solidFill>
                <a:srgbClr val="222222"/>
              </a:solidFill>
            </a:endParaRPr>
          </a:p>
          <a:p>
            <a:pPr indent="0" lvl="0" marL="457200" marR="474437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22222"/>
                </a:solidFill>
              </a:rPr>
              <a:t>but = Pin( NUM_PIN, MODO ) </a:t>
            </a:r>
            <a:endParaRPr sz="1800">
              <a:solidFill>
                <a:srgbClr val="222222"/>
              </a:solidFill>
            </a:endParaRPr>
          </a:p>
          <a:p>
            <a:pPr indent="0" lvl="0" marL="457200" marR="474437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rgbClr val="222222"/>
                </a:solidFill>
              </a:rPr>
              <a:t>but</a:t>
            </a:r>
            <a:r>
              <a:rPr lang="pt-BR" sz="1800">
                <a:solidFill>
                  <a:srgbClr val="741B47"/>
                </a:solidFill>
              </a:rPr>
              <a:t>.</a:t>
            </a:r>
            <a:r>
              <a:rPr b="1" lang="pt-BR" sz="1800">
                <a:solidFill>
                  <a:srgbClr val="741B47"/>
                </a:solidFill>
              </a:rPr>
              <a:t>irq( handler, trigger ) </a:t>
            </a:r>
            <a:endParaRPr b="1" sz="1800">
              <a:solidFill>
                <a:srgbClr val="741B47"/>
              </a:solidFill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0" y="474330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ver mais acesse: </a:t>
            </a:r>
            <a:r>
              <a:rPr lang="pt-BR" sz="1100" u="sng">
                <a:solidFill>
                  <a:schemeClr val="hlink"/>
                </a:solidFill>
                <a:hlinkClick r:id="rId4"/>
              </a:rPr>
              <a:t>https://docs.micropython.org/en/latest/library/machine.Pin.html</a:t>
            </a:r>
            <a:r>
              <a:rPr lang="pt-BR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2" y="0"/>
            <a:ext cx="9144000" cy="625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>
            <p:ph type="title"/>
          </p:nvPr>
        </p:nvSpPr>
        <p:spPr>
          <a:xfrm>
            <a:off x="206150" y="-5274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machine.</a:t>
            </a:r>
            <a:r>
              <a:rPr lang="pt-BR">
                <a:solidFill>
                  <a:srgbClr val="741B47"/>
                </a:solidFill>
              </a:rPr>
              <a:t>Pin.irq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171" name="Google Shape;171;p25"/>
          <p:cNvSpPr txBox="1"/>
          <p:nvPr>
            <p:ph idx="2" type="body"/>
          </p:nvPr>
        </p:nvSpPr>
        <p:spPr>
          <a:xfrm>
            <a:off x="4572000" y="227400"/>
            <a:ext cx="4686300" cy="46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741B47"/>
                </a:solidFill>
              </a:rPr>
              <a:t>from </a:t>
            </a:r>
            <a:r>
              <a:rPr lang="pt-BR">
                <a:solidFill>
                  <a:srgbClr val="222222"/>
                </a:solidFill>
              </a:rPr>
              <a:t>machine </a:t>
            </a:r>
            <a:r>
              <a:rPr b="1" lang="pt-BR">
                <a:solidFill>
                  <a:srgbClr val="741B47"/>
                </a:solidFill>
              </a:rPr>
              <a:t>import </a:t>
            </a:r>
            <a:r>
              <a:rPr lang="pt-BR">
                <a:solidFill>
                  <a:srgbClr val="222222"/>
                </a:solidFill>
              </a:rPr>
              <a:t>Pin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But = </a:t>
            </a:r>
            <a:r>
              <a:rPr b="1" lang="pt-BR">
                <a:solidFill>
                  <a:srgbClr val="4C1130"/>
                </a:solidFill>
              </a:rPr>
              <a:t>Pin</a:t>
            </a:r>
            <a:r>
              <a:rPr lang="pt-BR">
                <a:solidFill>
                  <a:srgbClr val="222222"/>
                </a:solidFill>
              </a:rPr>
              <a:t>( 13, Pin.OUT )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But.</a:t>
            </a:r>
            <a:r>
              <a:rPr b="1" lang="pt-BR">
                <a:solidFill>
                  <a:srgbClr val="741B47"/>
                </a:solidFill>
              </a:rPr>
              <a:t>irq</a:t>
            </a:r>
            <a:r>
              <a:rPr b="1" lang="pt-BR">
                <a:solidFill>
                  <a:srgbClr val="222222"/>
                </a:solidFill>
              </a:rPr>
              <a:t>( </a:t>
            </a:r>
            <a:r>
              <a:rPr b="1" lang="pt-BR">
                <a:solidFill>
                  <a:srgbClr val="741B47"/>
                </a:solidFill>
              </a:rPr>
              <a:t>handler =</a:t>
            </a:r>
            <a:r>
              <a:rPr b="1" lang="pt-BR">
                <a:solidFill>
                  <a:srgbClr val="222222"/>
                </a:solidFill>
              </a:rPr>
              <a:t> </a:t>
            </a:r>
            <a:r>
              <a:rPr lang="pt-BR">
                <a:solidFill>
                  <a:srgbClr val="222222"/>
                </a:solidFill>
              </a:rPr>
              <a:t>blink</a:t>
            </a:r>
            <a:r>
              <a:rPr b="1" lang="pt-BR">
                <a:solidFill>
                  <a:srgbClr val="222222"/>
                </a:solidFill>
              </a:rPr>
              <a:t>, </a:t>
            </a:r>
            <a:r>
              <a:rPr b="1" lang="pt-BR">
                <a:solidFill>
                  <a:srgbClr val="741B47"/>
                </a:solidFill>
              </a:rPr>
              <a:t>trigger =</a:t>
            </a:r>
            <a:r>
              <a:rPr b="1" lang="pt-BR">
                <a:solidFill>
                  <a:srgbClr val="222222"/>
                </a:solidFill>
              </a:rPr>
              <a:t> </a:t>
            </a:r>
            <a:r>
              <a:rPr lang="pt-BR">
                <a:solidFill>
                  <a:srgbClr val="222222"/>
                </a:solidFill>
              </a:rPr>
              <a:t>MODO </a:t>
            </a:r>
            <a:r>
              <a:rPr b="1" lang="pt-BR">
                <a:solidFill>
                  <a:srgbClr val="222222"/>
                </a:solidFill>
              </a:rPr>
              <a:t>) </a:t>
            </a:r>
            <a:r>
              <a:rPr lang="pt-BR">
                <a:solidFill>
                  <a:srgbClr val="222222"/>
                </a:solidFill>
              </a:rPr>
              <a:t>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Os modos de Trigger disponíveis são</a:t>
            </a:r>
            <a:r>
              <a:rPr lang="pt-BR">
                <a:solidFill>
                  <a:srgbClr val="222222"/>
                </a:solidFill>
              </a:rPr>
              <a:t>:</a:t>
            </a:r>
            <a:endParaRPr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741B47"/>
                </a:solidFill>
              </a:rPr>
              <a:t>Pin.IRQ_FALLING</a:t>
            </a:r>
            <a:r>
              <a:rPr lang="pt-BR" sz="1600">
                <a:solidFill>
                  <a:srgbClr val="222222"/>
                </a:solidFill>
              </a:rPr>
              <a:t> 	     Borda de descida.</a:t>
            </a:r>
            <a:endParaRPr sz="16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741B47"/>
                </a:solidFill>
              </a:rPr>
              <a:t>Pin.IRQ_RISING</a:t>
            </a:r>
            <a:r>
              <a:rPr lang="pt-BR" sz="1600">
                <a:solidFill>
                  <a:srgbClr val="222222"/>
                </a:solidFill>
              </a:rPr>
              <a:t> 	     Borda de subida.</a:t>
            </a:r>
            <a:endParaRPr sz="16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741B47"/>
                </a:solidFill>
              </a:rPr>
              <a:t>Pin.IRQ_LOW_LEVEL</a:t>
            </a:r>
            <a:r>
              <a:rPr lang="pt-BR" sz="1600">
                <a:solidFill>
                  <a:srgbClr val="222222"/>
                </a:solidFill>
              </a:rPr>
              <a:t> Nível baixo.</a:t>
            </a:r>
            <a:endParaRPr sz="16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741B47"/>
                </a:solidFill>
              </a:rPr>
              <a:t>Pin.IRQ_HIGH_LEVEL</a:t>
            </a:r>
            <a:r>
              <a:rPr lang="pt-BR" sz="1600">
                <a:solidFill>
                  <a:srgbClr val="222222"/>
                </a:solidFill>
              </a:rPr>
              <a:t> Nível alto.</a:t>
            </a:r>
            <a:endParaRPr sz="1600">
              <a:solidFill>
                <a:srgbClr val="222222"/>
              </a:solidFill>
            </a:endParaRPr>
          </a:p>
        </p:txBody>
      </p:sp>
      <p:sp>
        <p:nvSpPr>
          <p:cNvPr id="172" name="Google Shape;172;p25"/>
          <p:cNvSpPr txBox="1"/>
          <p:nvPr>
            <p:ph idx="1" type="subTitle"/>
          </p:nvPr>
        </p:nvSpPr>
        <p:spPr>
          <a:xfrm>
            <a:off x="275400" y="1356563"/>
            <a:ext cx="40452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O método IRQ possui alguns argumentos especiais:</a:t>
            </a:r>
            <a:endParaRPr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O disparador da interrupção:</a:t>
            </a:r>
            <a:endParaRPr>
              <a:solidFill>
                <a:srgbClr val="22222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100"/>
              <a:buChar char="●"/>
            </a:pPr>
            <a:r>
              <a:rPr lang="pt-BR">
                <a:solidFill>
                  <a:srgbClr val="741B47"/>
                </a:solidFill>
              </a:rPr>
              <a:t>trigger </a:t>
            </a:r>
            <a:endParaRPr>
              <a:solidFill>
                <a:srgbClr val="741B4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A função chamada: </a:t>
            </a:r>
            <a:endParaRPr>
              <a:solidFill>
                <a:srgbClr val="22222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100"/>
              <a:buChar char="●"/>
            </a:pPr>
            <a:r>
              <a:rPr lang="pt-BR">
                <a:solidFill>
                  <a:srgbClr val="741B47"/>
                </a:solidFill>
              </a:rPr>
              <a:t>handler </a:t>
            </a:r>
            <a:endParaRPr>
              <a:solidFill>
                <a:srgbClr val="741B47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2" y="0"/>
            <a:ext cx="9144000" cy="625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>
            <p:ph type="title"/>
          </p:nvPr>
        </p:nvSpPr>
        <p:spPr>
          <a:xfrm>
            <a:off x="206150" y="-5274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machine.</a:t>
            </a:r>
            <a:r>
              <a:rPr lang="pt-BR">
                <a:solidFill>
                  <a:srgbClr val="741B47"/>
                </a:solidFill>
              </a:rPr>
              <a:t>Pin.irq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179" name="Google Shape;179;p26"/>
          <p:cNvSpPr txBox="1"/>
          <p:nvPr>
            <p:ph idx="2" type="body"/>
          </p:nvPr>
        </p:nvSpPr>
        <p:spPr>
          <a:xfrm>
            <a:off x="4572000" y="227400"/>
            <a:ext cx="4686300" cy="46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741B47"/>
                </a:solidFill>
              </a:rPr>
              <a:t>from </a:t>
            </a:r>
            <a:r>
              <a:rPr lang="pt-BR">
                <a:solidFill>
                  <a:srgbClr val="222222"/>
                </a:solidFill>
              </a:rPr>
              <a:t>machine </a:t>
            </a:r>
            <a:r>
              <a:rPr b="1" lang="pt-BR">
                <a:solidFill>
                  <a:srgbClr val="741B47"/>
                </a:solidFill>
              </a:rPr>
              <a:t>import </a:t>
            </a:r>
            <a:r>
              <a:rPr lang="pt-BR">
                <a:solidFill>
                  <a:srgbClr val="222222"/>
                </a:solidFill>
              </a:rPr>
              <a:t>Pin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22222"/>
                </a:solidFill>
              </a:rPr>
              <a:t>def Blink( pin ): </a:t>
            </a:r>
            <a:endParaRPr b="1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    </a:t>
            </a:r>
            <a:r>
              <a:rPr lang="pt-BR" sz="1600">
                <a:solidFill>
                  <a:srgbClr val="222222"/>
                </a:solidFill>
              </a:rPr>
              <a:t>LED_BUILTIN.</a:t>
            </a:r>
            <a:r>
              <a:rPr lang="pt-BR" sz="1600">
                <a:solidFill>
                  <a:srgbClr val="741B47"/>
                </a:solidFill>
              </a:rPr>
              <a:t>toggle</a:t>
            </a:r>
            <a:r>
              <a:rPr lang="pt-BR" sz="1600">
                <a:solidFill>
                  <a:srgbClr val="222222"/>
                </a:solidFill>
              </a:rPr>
              <a:t>( ) 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741B47"/>
                </a:solidFill>
              </a:rPr>
              <a:t>    print</a:t>
            </a:r>
            <a:r>
              <a:rPr lang="pt-BR" sz="1600">
                <a:solidFill>
                  <a:srgbClr val="222222"/>
                </a:solidFill>
              </a:rPr>
              <a:t>( “Interrupção causada pelo pino ”, pin) 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But = </a:t>
            </a:r>
            <a:r>
              <a:rPr b="1" lang="pt-BR">
                <a:solidFill>
                  <a:srgbClr val="4C1130"/>
                </a:solidFill>
              </a:rPr>
              <a:t>Pin</a:t>
            </a:r>
            <a:r>
              <a:rPr lang="pt-BR">
                <a:solidFill>
                  <a:srgbClr val="222222"/>
                </a:solidFill>
              </a:rPr>
              <a:t>( 13, Pin.OUT )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222222"/>
                </a:solidFill>
              </a:rPr>
              <a:t>But.</a:t>
            </a:r>
            <a:r>
              <a:rPr b="1" lang="pt-BR">
                <a:solidFill>
                  <a:srgbClr val="741B47"/>
                </a:solidFill>
              </a:rPr>
              <a:t>irq</a:t>
            </a:r>
            <a:r>
              <a:rPr b="1" lang="pt-BR">
                <a:solidFill>
                  <a:srgbClr val="222222"/>
                </a:solidFill>
              </a:rPr>
              <a:t>( </a:t>
            </a:r>
            <a:r>
              <a:rPr b="1" lang="pt-BR">
                <a:solidFill>
                  <a:srgbClr val="741B47"/>
                </a:solidFill>
              </a:rPr>
              <a:t>handler =</a:t>
            </a:r>
            <a:r>
              <a:rPr b="1" lang="pt-BR">
                <a:solidFill>
                  <a:srgbClr val="222222"/>
                </a:solidFill>
              </a:rPr>
              <a:t> B</a:t>
            </a:r>
            <a:r>
              <a:rPr b="1" lang="pt-BR">
                <a:solidFill>
                  <a:srgbClr val="222222"/>
                </a:solidFill>
              </a:rPr>
              <a:t>link</a:t>
            </a:r>
            <a:r>
              <a:rPr b="1" lang="pt-BR">
                <a:solidFill>
                  <a:srgbClr val="222222"/>
                </a:solidFill>
              </a:rPr>
              <a:t>, </a:t>
            </a:r>
            <a:r>
              <a:rPr b="1" lang="pt-BR">
                <a:solidFill>
                  <a:srgbClr val="741B47"/>
                </a:solidFill>
              </a:rPr>
              <a:t>trigger =</a:t>
            </a:r>
            <a:r>
              <a:rPr b="1" lang="pt-BR">
                <a:solidFill>
                  <a:srgbClr val="222222"/>
                </a:solidFill>
              </a:rPr>
              <a:t> </a:t>
            </a:r>
            <a:r>
              <a:rPr lang="pt-BR">
                <a:solidFill>
                  <a:srgbClr val="222222"/>
                </a:solidFill>
              </a:rPr>
              <a:t>MODO </a:t>
            </a:r>
            <a:r>
              <a:rPr b="1" lang="pt-BR">
                <a:solidFill>
                  <a:srgbClr val="222222"/>
                </a:solidFill>
              </a:rPr>
              <a:t>) </a:t>
            </a:r>
            <a:r>
              <a:rPr lang="pt-BR">
                <a:solidFill>
                  <a:srgbClr val="222222"/>
                </a:solidFill>
              </a:rPr>
              <a:t> </a:t>
            </a:r>
            <a:endParaRPr sz="1600">
              <a:solidFill>
                <a:srgbClr val="222222"/>
              </a:solidFill>
            </a:endParaRPr>
          </a:p>
        </p:txBody>
      </p:sp>
      <p:sp>
        <p:nvSpPr>
          <p:cNvPr id="180" name="Google Shape;180;p26"/>
          <p:cNvSpPr txBox="1"/>
          <p:nvPr>
            <p:ph idx="1" type="subTitle"/>
          </p:nvPr>
        </p:nvSpPr>
        <p:spPr>
          <a:xfrm>
            <a:off x="275400" y="1356576"/>
            <a:ext cx="4045200" cy="28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Sobre a função chamada pelo Handler:</a:t>
            </a:r>
            <a:endParaRPr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Sempre que uma função handler é chamada pela interrupção, ela recebe um argumento automático do tipo Pin</a:t>
            </a:r>
            <a:endParaRPr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A função handler deve ser definida antes da configuração do irq</a:t>
            </a:r>
            <a:endParaRPr>
              <a:solidFill>
                <a:srgbClr val="22222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/>
        </p:nvSpPr>
        <p:spPr>
          <a:xfrm>
            <a:off x="449350" y="237700"/>
            <a:ext cx="824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Controle dos LED usando Interrupções</a:t>
            </a:r>
            <a:endParaRPr b="1"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13" y="1339925"/>
            <a:ext cx="3925500" cy="23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113" y="1339925"/>
            <a:ext cx="5134464" cy="36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/>
          <p:nvPr/>
        </p:nvSpPr>
        <p:spPr>
          <a:xfrm>
            <a:off x="3840475" y="1043500"/>
            <a:ext cx="4378500" cy="1323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27"/>
          <p:cNvCxnSpPr/>
          <p:nvPr/>
        </p:nvCxnSpPr>
        <p:spPr>
          <a:xfrm rot="10800000">
            <a:off x="6221600" y="4411575"/>
            <a:ext cx="197700" cy="31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7"/>
          <p:cNvCxnSpPr/>
          <p:nvPr/>
        </p:nvCxnSpPr>
        <p:spPr>
          <a:xfrm rot="10800000">
            <a:off x="7971525" y="4426875"/>
            <a:ext cx="505500" cy="27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7"/>
          <p:cNvSpPr txBox="1"/>
          <p:nvPr/>
        </p:nvSpPr>
        <p:spPr>
          <a:xfrm>
            <a:off x="5120675" y="4743300"/>
            <a:ext cx="17319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Função chamada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7284750" y="4743300"/>
            <a:ext cx="17319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Modo de disparo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6962650" y="1872800"/>
            <a:ext cx="17319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Função criada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4" name="Google Shape;194;p27"/>
          <p:cNvSpPr/>
          <p:nvPr/>
        </p:nvSpPr>
        <p:spPr>
          <a:xfrm>
            <a:off x="5400325" y="1413075"/>
            <a:ext cx="505500" cy="279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7"/>
          <p:cNvSpPr txBox="1"/>
          <p:nvPr/>
        </p:nvSpPr>
        <p:spPr>
          <a:xfrm>
            <a:off x="5905825" y="1264634"/>
            <a:ext cx="1624200" cy="35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0000"/>
                </a:solidFill>
              </a:rPr>
              <a:t>Argumento obrigatório</a:t>
            </a:r>
            <a:endParaRPr sz="11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ctrTitle"/>
          </p:nvPr>
        </p:nvSpPr>
        <p:spPr>
          <a:xfrm>
            <a:off x="311696" y="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5</a:t>
            </a:r>
            <a:endParaRPr/>
          </a:p>
        </p:txBody>
      </p:sp>
      <p:grpSp>
        <p:nvGrpSpPr>
          <p:cNvPr id="201" name="Google Shape;201;p28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202" name="Google Shape;202;p28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8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825" y="1984425"/>
            <a:ext cx="2940325" cy="28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ctrTitle"/>
          </p:nvPr>
        </p:nvSpPr>
        <p:spPr>
          <a:xfrm>
            <a:off x="311700" y="134325"/>
            <a:ext cx="8520600" cy="150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Timer</a:t>
            </a:r>
            <a:endParaRPr/>
          </a:p>
        </p:txBody>
      </p:sp>
      <p:grpSp>
        <p:nvGrpSpPr>
          <p:cNvPr id="210" name="Google Shape;210;p29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211" name="Google Shape;211;p29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9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p29"/>
          <p:cNvSpPr txBox="1"/>
          <p:nvPr/>
        </p:nvSpPr>
        <p:spPr>
          <a:xfrm>
            <a:off x="1836975" y="4863550"/>
            <a:ext cx="892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Fonte: </a:t>
            </a:r>
            <a:r>
              <a:rPr lang="pt-BR" sz="1100" u="sng">
                <a:solidFill>
                  <a:schemeClr val="hlink"/>
                </a:solidFill>
                <a:hlinkClick r:id="rId4"/>
              </a:rPr>
              <a:t>https://docs.micropython.org/en/latest/library/machine.Timer.html?highlight=timer#machine.Timer</a:t>
            </a:r>
            <a:r>
              <a:rPr lang="pt-BR" sz="1100"/>
              <a:t> </a:t>
            </a:r>
            <a:endParaRPr sz="1100"/>
          </a:p>
        </p:txBody>
      </p:sp>
      <p:sp>
        <p:nvSpPr>
          <p:cNvPr id="214" name="Google Shape;214;p29"/>
          <p:cNvSpPr txBox="1"/>
          <p:nvPr/>
        </p:nvSpPr>
        <p:spPr>
          <a:xfrm>
            <a:off x="2173350" y="1851375"/>
            <a:ext cx="47973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Os </a:t>
            </a:r>
            <a:r>
              <a:rPr i="1" lang="pt-BR" sz="2200"/>
              <a:t>Timers </a:t>
            </a:r>
            <a:r>
              <a:rPr lang="pt-BR" sz="2200"/>
              <a:t>são usados para lançarem funções periódicas ou de pulso único com tempo bem definido, sem muitos esforços. 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Os timers usam os registradores internos do Pico, por isso são mais eficientes que usar o </a:t>
            </a:r>
            <a:r>
              <a:rPr i="1" lang="pt-BR" sz="2200"/>
              <a:t>Ticks_ms</a:t>
            </a:r>
            <a:endParaRPr i="1"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/>
        </p:nvSpPr>
        <p:spPr>
          <a:xfrm>
            <a:off x="890225" y="326775"/>
            <a:ext cx="708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Usando os Timers</a:t>
            </a:r>
            <a:endParaRPr b="1"/>
          </a:p>
        </p:txBody>
      </p:sp>
      <p:sp>
        <p:nvSpPr>
          <p:cNvPr id="220" name="Google Shape;220;p30"/>
          <p:cNvSpPr txBox="1"/>
          <p:nvPr/>
        </p:nvSpPr>
        <p:spPr>
          <a:xfrm>
            <a:off x="1438225" y="3426200"/>
            <a:ext cx="5852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</a:rPr>
              <a:t>Para testarmos o módulo Timer, iremos fazer o acionamento periódico de dois LEDs.</a:t>
            </a:r>
            <a:endParaRPr b="1" sz="2300">
              <a:solidFill>
                <a:schemeClr val="dk1"/>
              </a:solidFill>
            </a:endParaRPr>
          </a:p>
        </p:txBody>
      </p:sp>
      <p:grpSp>
        <p:nvGrpSpPr>
          <p:cNvPr id="221" name="Google Shape;221;p30"/>
          <p:cNvGrpSpPr/>
          <p:nvPr/>
        </p:nvGrpSpPr>
        <p:grpSpPr>
          <a:xfrm>
            <a:off x="0" y="0"/>
            <a:ext cx="9143997" cy="5143500"/>
            <a:chOff x="0" y="0"/>
            <a:chExt cx="9143997" cy="5143500"/>
          </a:xfrm>
        </p:grpSpPr>
        <p:pic>
          <p:nvPicPr>
            <p:cNvPr id="222" name="Google Shape;222;p30"/>
            <p:cNvPicPr preferRelativeResize="0"/>
            <p:nvPr/>
          </p:nvPicPr>
          <p:blipFill rotWithShape="1">
            <a:blip r:embed="rId3">
              <a:alphaModFix/>
            </a:blip>
            <a:srcRect b="0" l="11033" r="78823" t="0"/>
            <a:stretch/>
          </p:blipFill>
          <p:spPr>
            <a:xfrm>
              <a:off x="0" y="0"/>
              <a:ext cx="92747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30"/>
            <p:cNvPicPr preferRelativeResize="0"/>
            <p:nvPr/>
          </p:nvPicPr>
          <p:blipFill rotWithShape="1">
            <a:blip r:embed="rId3">
              <a:alphaModFix/>
            </a:blip>
            <a:srcRect b="0" l="78824" r="8268" t="0"/>
            <a:stretch/>
          </p:blipFill>
          <p:spPr>
            <a:xfrm>
              <a:off x="7963773" y="0"/>
              <a:ext cx="11802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4" name="Google Shape;22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6338" y="1121000"/>
            <a:ext cx="2431325" cy="23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/>
        </p:nvSpPr>
        <p:spPr>
          <a:xfrm>
            <a:off x="449350" y="237700"/>
            <a:ext cx="824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Controle dos LEDs usando Timers</a:t>
            </a:r>
            <a:endParaRPr b="1"/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 b="0" l="0" r="0" t="1234"/>
          <a:stretch/>
        </p:blipFill>
        <p:spPr>
          <a:xfrm>
            <a:off x="1334513" y="884200"/>
            <a:ext cx="5940475" cy="40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4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65" name="Google Shape;65;p14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4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14"/>
          <p:cNvSpPr txBox="1"/>
          <p:nvPr/>
        </p:nvSpPr>
        <p:spPr>
          <a:xfrm>
            <a:off x="2142175" y="516675"/>
            <a:ext cx="50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Visto na aula passada</a:t>
            </a:r>
            <a:endParaRPr b="1"/>
          </a:p>
        </p:txBody>
      </p:sp>
      <p:sp>
        <p:nvSpPr>
          <p:cNvPr id="68" name="Google Shape;68;p14"/>
          <p:cNvSpPr txBox="1"/>
          <p:nvPr/>
        </p:nvSpPr>
        <p:spPr>
          <a:xfrm>
            <a:off x="2168125" y="1321325"/>
            <a:ext cx="49896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pt-BR" sz="2300">
                <a:solidFill>
                  <a:schemeClr val="dk1"/>
                </a:solidFill>
              </a:rPr>
              <a:t>Limitações do </a:t>
            </a:r>
            <a:r>
              <a:rPr i="1" lang="pt-BR" sz="2300">
                <a:solidFill>
                  <a:schemeClr val="dk1"/>
                </a:solidFill>
              </a:rPr>
              <a:t>Wokwi</a:t>
            </a:r>
            <a:endParaRPr i="1"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2300">
                <a:solidFill>
                  <a:schemeClr val="dk1"/>
                </a:solidFill>
              </a:rPr>
              <a:t>PWM</a:t>
            </a:r>
            <a:endParaRPr sz="23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pt-BR" sz="2300">
                <a:solidFill>
                  <a:schemeClr val="dk1"/>
                </a:solidFill>
              </a:rPr>
              <a:t>Introdução aos sensores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2300">
                <a:solidFill>
                  <a:schemeClr val="dk1"/>
                </a:solidFill>
              </a:rPr>
              <a:t>PIR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2300">
                <a:solidFill>
                  <a:schemeClr val="dk1"/>
                </a:solidFill>
              </a:rPr>
              <a:t>ADC 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2300">
                <a:solidFill>
                  <a:schemeClr val="dk1"/>
                </a:solidFill>
              </a:rPr>
              <a:t>Botões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32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236" name="Google Shape;236;p32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32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572" y="1981600"/>
            <a:ext cx="3066850" cy="29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 txBox="1"/>
          <p:nvPr>
            <p:ph type="ctrTitle"/>
          </p:nvPr>
        </p:nvSpPr>
        <p:spPr>
          <a:xfrm>
            <a:off x="311696" y="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Thonny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2" y="0"/>
            <a:ext cx="9144000" cy="625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/>
          <p:nvPr>
            <p:ph type="title"/>
          </p:nvPr>
        </p:nvSpPr>
        <p:spPr>
          <a:xfrm>
            <a:off x="311700" y="367650"/>
            <a:ext cx="4594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60">
                <a:solidFill>
                  <a:srgbClr val="741B47"/>
                </a:solidFill>
              </a:rPr>
              <a:t>from </a:t>
            </a:r>
            <a:r>
              <a:rPr lang="pt-BR" sz="2660"/>
              <a:t>machine </a:t>
            </a:r>
            <a:r>
              <a:rPr b="1" lang="pt-BR" sz="2660">
                <a:solidFill>
                  <a:srgbClr val="741B47"/>
                </a:solidFill>
              </a:rPr>
              <a:t>import </a:t>
            </a:r>
            <a:r>
              <a:rPr b="1" lang="pt-BR" sz="2660"/>
              <a:t>Timer</a:t>
            </a:r>
            <a:endParaRPr b="1" sz="2660"/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1872775" y="1311300"/>
            <a:ext cx="6782100" cy="3179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marR="474437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22222"/>
                </a:solidFill>
              </a:rPr>
              <a:t>O Módulo Timer, usa os registradores internos do RPI Pico para monitorar </a:t>
            </a:r>
            <a:r>
              <a:rPr lang="pt-BR" sz="1800">
                <a:solidFill>
                  <a:srgbClr val="222222"/>
                </a:solidFill>
              </a:rPr>
              <a:t>períodos</a:t>
            </a:r>
            <a:r>
              <a:rPr lang="pt-BR" sz="1800">
                <a:solidFill>
                  <a:srgbClr val="222222"/>
                </a:solidFill>
              </a:rPr>
              <a:t> de tempo definidos por nós. Dessa forma, quando o tempo limite é atingido, ele gera uma interrupção no processador e executa a função definida. </a:t>
            </a:r>
            <a:endParaRPr sz="1800">
              <a:solidFill>
                <a:srgbClr val="222222"/>
              </a:solidFill>
            </a:endParaRPr>
          </a:p>
          <a:p>
            <a:pPr indent="0" lvl="0" marL="457200" marR="474437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22222"/>
                </a:solidFill>
              </a:rPr>
              <a:t>Semelhante ao IRQ.</a:t>
            </a:r>
            <a:endParaRPr sz="1800">
              <a:solidFill>
                <a:srgbClr val="222222"/>
              </a:solidFill>
            </a:endParaRPr>
          </a:p>
          <a:p>
            <a:pPr indent="0" lvl="0" marL="457200" marR="474437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22222"/>
                </a:solidFill>
              </a:rPr>
              <a:t>O Timer possui 2 modos de operação:</a:t>
            </a:r>
            <a:endParaRPr sz="1800">
              <a:solidFill>
                <a:srgbClr val="222222"/>
              </a:solidFill>
            </a:endParaRPr>
          </a:p>
          <a:p>
            <a:pPr indent="-342900" lvl="0" marL="914400" marR="474437" rtl="0" algn="just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pt-BR" sz="1800">
                <a:solidFill>
                  <a:srgbClr val="222222"/>
                </a:solidFill>
              </a:rPr>
              <a:t>Periódicos (</a:t>
            </a:r>
            <a:r>
              <a:rPr lang="pt-BR" sz="1800">
                <a:solidFill>
                  <a:srgbClr val="741B47"/>
                </a:solidFill>
              </a:rPr>
              <a:t>PERIODIC</a:t>
            </a:r>
            <a:r>
              <a:rPr lang="pt-BR" sz="1800">
                <a:solidFill>
                  <a:srgbClr val="222222"/>
                </a:solidFill>
              </a:rPr>
              <a:t>)</a:t>
            </a:r>
            <a:endParaRPr sz="1800">
              <a:solidFill>
                <a:srgbClr val="222222"/>
              </a:solidFill>
            </a:endParaRPr>
          </a:p>
          <a:p>
            <a:pPr indent="-342900" lvl="0" marL="914400" marR="474437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pt-BR" sz="1800">
                <a:solidFill>
                  <a:srgbClr val="222222"/>
                </a:solidFill>
              </a:rPr>
              <a:t>Acionamento único (</a:t>
            </a:r>
            <a:r>
              <a:rPr lang="pt-BR" sz="1800">
                <a:solidFill>
                  <a:srgbClr val="741B47"/>
                </a:solidFill>
              </a:rPr>
              <a:t>ONE_SHOT</a:t>
            </a:r>
            <a:r>
              <a:rPr lang="pt-BR" sz="1800">
                <a:solidFill>
                  <a:srgbClr val="222222"/>
                </a:solidFill>
              </a:rPr>
              <a:t>) </a:t>
            </a:r>
            <a:endParaRPr sz="1800">
              <a:solidFill>
                <a:srgbClr val="22222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4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2" y="0"/>
            <a:ext cx="9144000" cy="625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 txBox="1"/>
          <p:nvPr>
            <p:ph type="title"/>
          </p:nvPr>
        </p:nvSpPr>
        <p:spPr>
          <a:xfrm>
            <a:off x="206150" y="-5274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machine.</a:t>
            </a:r>
            <a:r>
              <a:rPr lang="pt-BR">
                <a:solidFill>
                  <a:srgbClr val="741B47"/>
                </a:solidFill>
              </a:rPr>
              <a:t>Timer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253" name="Google Shape;253;p34"/>
          <p:cNvSpPr txBox="1"/>
          <p:nvPr>
            <p:ph idx="2" type="body"/>
          </p:nvPr>
        </p:nvSpPr>
        <p:spPr>
          <a:xfrm>
            <a:off x="4572000" y="227400"/>
            <a:ext cx="4686300" cy="46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741B47"/>
                </a:solidFill>
              </a:rPr>
              <a:t>from </a:t>
            </a:r>
            <a:r>
              <a:rPr lang="pt-BR">
                <a:solidFill>
                  <a:srgbClr val="222222"/>
                </a:solidFill>
              </a:rPr>
              <a:t>machine </a:t>
            </a:r>
            <a:r>
              <a:rPr b="1" lang="pt-BR">
                <a:solidFill>
                  <a:srgbClr val="741B47"/>
                </a:solidFill>
              </a:rPr>
              <a:t>import </a:t>
            </a:r>
            <a:r>
              <a:rPr lang="pt-BR">
                <a:solidFill>
                  <a:srgbClr val="222222"/>
                </a:solidFill>
              </a:rPr>
              <a:t>Pin, Timer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Primeiro: Criamos o</a:t>
            </a:r>
            <a:r>
              <a:rPr lang="pt-BR">
                <a:solidFill>
                  <a:srgbClr val="222222"/>
                </a:solidFill>
              </a:rPr>
              <a:t> objeto Timer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timer1 = </a:t>
            </a:r>
            <a:r>
              <a:rPr b="1" lang="pt-BR">
                <a:solidFill>
                  <a:srgbClr val="741B47"/>
                </a:solidFill>
              </a:rPr>
              <a:t>Timer( )</a:t>
            </a:r>
            <a:endParaRPr b="1"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 </a:t>
            </a:r>
            <a:endParaRPr sz="10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Segundo: Inicializamos com os parâmetros desejados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222222"/>
                </a:solidFill>
              </a:rPr>
              <a:t>timer1.</a:t>
            </a:r>
            <a:r>
              <a:rPr b="1" lang="pt-BR">
                <a:solidFill>
                  <a:srgbClr val="741B47"/>
                </a:solidFill>
              </a:rPr>
              <a:t>init(</a:t>
            </a:r>
            <a:r>
              <a:rPr lang="pt-BR">
                <a:solidFill>
                  <a:srgbClr val="222222"/>
                </a:solidFill>
              </a:rPr>
              <a:t> </a:t>
            </a:r>
            <a:r>
              <a:rPr lang="pt-BR" sz="1700">
                <a:solidFill>
                  <a:srgbClr val="222222"/>
                </a:solidFill>
              </a:rPr>
              <a:t>MODO, </a:t>
            </a:r>
            <a:r>
              <a:rPr lang="pt-BR" sz="1700">
                <a:solidFill>
                  <a:srgbClr val="222222"/>
                </a:solidFill>
              </a:rPr>
              <a:t>PERÍODO</a:t>
            </a:r>
            <a:r>
              <a:rPr lang="pt-BR" sz="1700">
                <a:solidFill>
                  <a:srgbClr val="222222"/>
                </a:solidFill>
              </a:rPr>
              <a:t>, CALLBACK</a:t>
            </a:r>
            <a:r>
              <a:rPr lang="pt-BR">
                <a:solidFill>
                  <a:srgbClr val="222222"/>
                </a:solidFill>
              </a:rPr>
              <a:t> </a:t>
            </a:r>
            <a:r>
              <a:rPr b="1" lang="pt-BR">
                <a:solidFill>
                  <a:srgbClr val="741B47"/>
                </a:solidFill>
              </a:rPr>
              <a:t>)</a:t>
            </a:r>
            <a:endParaRPr b="1">
              <a:solidFill>
                <a:srgbClr val="741B47"/>
              </a:solidFill>
            </a:endParaRPr>
          </a:p>
        </p:txBody>
      </p:sp>
      <p:sp>
        <p:nvSpPr>
          <p:cNvPr id="254" name="Google Shape;254;p34"/>
          <p:cNvSpPr txBox="1"/>
          <p:nvPr>
            <p:ph idx="1" type="subTitle"/>
          </p:nvPr>
        </p:nvSpPr>
        <p:spPr>
          <a:xfrm>
            <a:off x="275400" y="1356579"/>
            <a:ext cx="4045200" cy="3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O Módulo Timer possui 3 parâmetros importante: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AutoNum type="arabicPeriod"/>
            </a:pPr>
            <a:r>
              <a:rPr b="1" lang="pt-BR">
                <a:solidFill>
                  <a:srgbClr val="222222"/>
                </a:solidFill>
              </a:rPr>
              <a:t>Modo de Operação: </a:t>
            </a:r>
            <a:endParaRPr b="1">
              <a:solidFill>
                <a:srgbClr val="22222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Cíclico</a:t>
            </a:r>
            <a:r>
              <a:rPr lang="pt-BR">
                <a:solidFill>
                  <a:srgbClr val="222222"/>
                </a:solidFill>
              </a:rPr>
              <a:t> ou disparo único </a:t>
            </a:r>
            <a:endParaRPr>
              <a:solidFill>
                <a:srgbClr val="22222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AutoNum type="arabicPeriod"/>
            </a:pPr>
            <a:r>
              <a:rPr b="1" lang="pt-BR">
                <a:solidFill>
                  <a:srgbClr val="222222"/>
                </a:solidFill>
              </a:rPr>
              <a:t>Período:</a:t>
            </a:r>
            <a:r>
              <a:rPr lang="pt-BR">
                <a:solidFill>
                  <a:srgbClr val="222222"/>
                </a:solidFill>
              </a:rPr>
              <a:t> </a:t>
            </a:r>
            <a:endParaRPr>
              <a:solidFill>
                <a:srgbClr val="22222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Intervalo de tempo para ser acionado em </a:t>
            </a:r>
            <a:r>
              <a:rPr i="1" lang="pt-BR">
                <a:solidFill>
                  <a:srgbClr val="222222"/>
                </a:solidFill>
              </a:rPr>
              <a:t>ms</a:t>
            </a:r>
            <a:endParaRPr i="1">
              <a:solidFill>
                <a:srgbClr val="22222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AutoNum type="arabicPeriod"/>
            </a:pPr>
            <a:r>
              <a:rPr b="1" lang="pt-BR">
                <a:solidFill>
                  <a:srgbClr val="222222"/>
                </a:solidFill>
              </a:rPr>
              <a:t>Callback: </a:t>
            </a:r>
            <a:endParaRPr b="1">
              <a:solidFill>
                <a:srgbClr val="22222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Função a ser chamada</a:t>
            </a:r>
            <a:endParaRPr>
              <a:solidFill>
                <a:srgbClr val="22222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5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2" y="0"/>
            <a:ext cx="9144000" cy="625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>
            <p:ph type="title"/>
          </p:nvPr>
        </p:nvSpPr>
        <p:spPr>
          <a:xfrm>
            <a:off x="311700" y="367650"/>
            <a:ext cx="4594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60">
                <a:solidFill>
                  <a:srgbClr val="741B47"/>
                </a:solidFill>
              </a:rPr>
              <a:t>from </a:t>
            </a:r>
            <a:r>
              <a:rPr lang="pt-BR" sz="2660"/>
              <a:t>machine </a:t>
            </a:r>
            <a:r>
              <a:rPr b="1" lang="pt-BR" sz="2660">
                <a:solidFill>
                  <a:srgbClr val="741B47"/>
                </a:solidFill>
              </a:rPr>
              <a:t>import </a:t>
            </a:r>
            <a:r>
              <a:rPr b="1" lang="pt-BR" sz="2660"/>
              <a:t>Timer</a:t>
            </a:r>
            <a:endParaRPr b="1" sz="2660"/>
          </a:p>
        </p:txBody>
      </p:sp>
      <p:sp>
        <p:nvSpPr>
          <p:cNvPr id="261" name="Google Shape;261;p35"/>
          <p:cNvSpPr txBox="1"/>
          <p:nvPr>
            <p:ph idx="1" type="body"/>
          </p:nvPr>
        </p:nvSpPr>
        <p:spPr>
          <a:xfrm>
            <a:off x="1872775" y="1311300"/>
            <a:ext cx="6782100" cy="3179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457200" marR="474437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22222"/>
                </a:solidFill>
              </a:rPr>
              <a:t>Como dito antes, o</a:t>
            </a:r>
            <a:r>
              <a:rPr lang="pt-BR" sz="1800">
                <a:solidFill>
                  <a:srgbClr val="222222"/>
                </a:solidFill>
              </a:rPr>
              <a:t> módulo Timer tem 2 modos de operação:</a:t>
            </a:r>
            <a:endParaRPr sz="1800">
              <a:solidFill>
                <a:srgbClr val="222222"/>
              </a:solidFill>
            </a:endParaRPr>
          </a:p>
          <a:p>
            <a:pPr indent="-325755" lvl="0" marL="914400" marR="474437" rtl="0" algn="just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lang="pt-BR" sz="1800">
                <a:solidFill>
                  <a:srgbClr val="222222"/>
                </a:solidFill>
              </a:rPr>
              <a:t>Periódicos (</a:t>
            </a:r>
            <a:r>
              <a:rPr lang="pt-BR" sz="1800">
                <a:solidFill>
                  <a:srgbClr val="741B47"/>
                </a:solidFill>
              </a:rPr>
              <a:t>PERIODIC</a:t>
            </a:r>
            <a:r>
              <a:rPr lang="pt-BR" sz="1800">
                <a:solidFill>
                  <a:srgbClr val="222222"/>
                </a:solidFill>
              </a:rPr>
              <a:t>)</a:t>
            </a:r>
            <a:endParaRPr sz="1800">
              <a:solidFill>
                <a:srgbClr val="222222"/>
              </a:solidFill>
            </a:endParaRPr>
          </a:p>
          <a:p>
            <a:pPr indent="0" lvl="0" marL="914400" marR="474437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22222"/>
                </a:solidFill>
              </a:rPr>
              <a:t>Nesse modo, a função do callback será repetida indefinidamente, até que seja interrompida.</a:t>
            </a:r>
            <a:endParaRPr sz="1800">
              <a:solidFill>
                <a:srgbClr val="222222"/>
              </a:solidFill>
            </a:endParaRPr>
          </a:p>
          <a:p>
            <a:pPr indent="0" lvl="0" marL="914400" marR="474437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22222"/>
              </a:solidFill>
            </a:endParaRPr>
          </a:p>
          <a:p>
            <a:pPr indent="-325755" lvl="0" marL="914400" marR="474437" rtl="0" algn="just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lang="pt-BR" sz="1800">
                <a:solidFill>
                  <a:srgbClr val="222222"/>
                </a:solidFill>
              </a:rPr>
              <a:t>Acionamento único (</a:t>
            </a:r>
            <a:r>
              <a:rPr lang="pt-BR" sz="1800">
                <a:solidFill>
                  <a:srgbClr val="741B47"/>
                </a:solidFill>
              </a:rPr>
              <a:t>ONE_SHOT</a:t>
            </a:r>
            <a:r>
              <a:rPr lang="pt-BR" sz="1800">
                <a:solidFill>
                  <a:srgbClr val="222222"/>
                </a:solidFill>
              </a:rPr>
              <a:t>) </a:t>
            </a:r>
            <a:endParaRPr sz="1800">
              <a:solidFill>
                <a:srgbClr val="222222"/>
              </a:solidFill>
            </a:endParaRPr>
          </a:p>
          <a:p>
            <a:pPr indent="0" lvl="0" marL="914400" marR="474437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22222"/>
                </a:solidFill>
              </a:rPr>
              <a:t>Nesse modo, o Timer esperará o tempo definido no </a:t>
            </a:r>
            <a:r>
              <a:rPr lang="pt-BR" sz="1800">
                <a:solidFill>
                  <a:srgbClr val="222222"/>
                </a:solidFill>
              </a:rPr>
              <a:t>período</a:t>
            </a:r>
            <a:r>
              <a:rPr lang="pt-BR" sz="1800">
                <a:solidFill>
                  <a:srgbClr val="222222"/>
                </a:solidFill>
              </a:rPr>
              <a:t> e irá chamar a função callback uma única vez.</a:t>
            </a:r>
            <a:endParaRPr sz="1800">
              <a:solidFill>
                <a:srgbClr val="222222"/>
              </a:solidFill>
            </a:endParaRPr>
          </a:p>
          <a:p>
            <a:pPr indent="0" lvl="0" marL="0" marR="474437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/>
        </p:nvSpPr>
        <p:spPr>
          <a:xfrm>
            <a:off x="449350" y="237700"/>
            <a:ext cx="824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Controle dos LEDs usando Timers</a:t>
            </a:r>
            <a:endParaRPr b="1"/>
          </a:p>
        </p:txBody>
      </p:sp>
      <p:pic>
        <p:nvPicPr>
          <p:cNvPr id="267" name="Google Shape;267;p36"/>
          <p:cNvPicPr preferRelativeResize="0"/>
          <p:nvPr/>
        </p:nvPicPr>
        <p:blipFill rotWithShape="1">
          <a:blip r:embed="rId3">
            <a:alphaModFix/>
          </a:blip>
          <a:srcRect b="19886" l="0" r="0" t="1230"/>
          <a:stretch/>
        </p:blipFill>
        <p:spPr>
          <a:xfrm>
            <a:off x="1334525" y="884200"/>
            <a:ext cx="5940475" cy="32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6"/>
          <p:cNvSpPr/>
          <p:nvPr/>
        </p:nvSpPr>
        <p:spPr>
          <a:xfrm>
            <a:off x="3463950" y="2264339"/>
            <a:ext cx="2657150" cy="1350225"/>
          </a:xfrm>
          <a:custGeom>
            <a:rect b="b" l="l" r="r" t="t"/>
            <a:pathLst>
              <a:path extrusionOk="0" h="54009" w="106286">
                <a:moveTo>
                  <a:pt x="106286" y="54009"/>
                </a:moveTo>
                <a:cubicBezTo>
                  <a:pt x="98538" y="28184"/>
                  <a:pt x="70981" y="7754"/>
                  <a:pt x="44752" y="1511"/>
                </a:cubicBezTo>
                <a:cubicBezTo>
                  <a:pt x="30239" y="-1943"/>
                  <a:pt x="14918" y="1942"/>
                  <a:pt x="0" y="1942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69" name="Google Shape;269;p36"/>
          <p:cNvSpPr/>
          <p:nvPr/>
        </p:nvSpPr>
        <p:spPr>
          <a:xfrm>
            <a:off x="1165380" y="2644321"/>
            <a:ext cx="846300" cy="800550"/>
          </a:xfrm>
          <a:custGeom>
            <a:rect b="b" l="l" r="r" t="t"/>
            <a:pathLst>
              <a:path extrusionOk="0" h="32022" w="33852">
                <a:moveTo>
                  <a:pt x="33852" y="943"/>
                </a:moveTo>
                <a:cubicBezTo>
                  <a:pt x="22582" y="-1875"/>
                  <a:pt x="4206" y="1783"/>
                  <a:pt x="1149" y="12991"/>
                </a:cubicBezTo>
                <a:cubicBezTo>
                  <a:pt x="-256" y="18141"/>
                  <a:pt x="-905" y="25138"/>
                  <a:pt x="2870" y="28913"/>
                </a:cubicBezTo>
                <a:cubicBezTo>
                  <a:pt x="7236" y="33279"/>
                  <a:pt x="15849" y="32532"/>
                  <a:pt x="21373" y="29773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grpSp>
        <p:nvGrpSpPr>
          <p:cNvPr id="270" name="Google Shape;270;p36"/>
          <p:cNvGrpSpPr/>
          <p:nvPr/>
        </p:nvGrpSpPr>
        <p:grpSpPr>
          <a:xfrm>
            <a:off x="2807750" y="3657600"/>
            <a:ext cx="1506000" cy="864300"/>
            <a:chOff x="2807750" y="3657600"/>
            <a:chExt cx="1506000" cy="864300"/>
          </a:xfrm>
        </p:grpSpPr>
        <p:sp>
          <p:nvSpPr>
            <p:cNvPr id="271" name="Google Shape;271;p36"/>
            <p:cNvSpPr/>
            <p:nvPr/>
          </p:nvSpPr>
          <p:spPr>
            <a:xfrm>
              <a:off x="2807750" y="3657600"/>
              <a:ext cx="1506000" cy="4950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6"/>
            <p:cNvSpPr txBox="1"/>
            <p:nvPr/>
          </p:nvSpPr>
          <p:spPr>
            <a:xfrm>
              <a:off x="2990625" y="4152600"/>
              <a:ext cx="1248000" cy="3693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PERIÓDICO</a:t>
              </a:r>
              <a:endParaRPr sz="1200">
                <a:solidFill>
                  <a:srgbClr val="FF0000"/>
                </a:solidFill>
              </a:endParaRPr>
            </a:p>
          </p:txBody>
        </p:sp>
      </p:grpSp>
      <p:grpSp>
        <p:nvGrpSpPr>
          <p:cNvPr id="273" name="Google Shape;273;p36"/>
          <p:cNvGrpSpPr/>
          <p:nvPr/>
        </p:nvGrpSpPr>
        <p:grpSpPr>
          <a:xfrm>
            <a:off x="4313750" y="3657600"/>
            <a:ext cx="1162125" cy="864300"/>
            <a:chOff x="4313750" y="3657600"/>
            <a:chExt cx="1162125" cy="864300"/>
          </a:xfrm>
        </p:grpSpPr>
        <p:sp>
          <p:nvSpPr>
            <p:cNvPr id="274" name="Google Shape;274;p36"/>
            <p:cNvSpPr/>
            <p:nvPr/>
          </p:nvSpPr>
          <p:spPr>
            <a:xfrm>
              <a:off x="4313750" y="3657600"/>
              <a:ext cx="1119000" cy="4950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6"/>
            <p:cNvSpPr txBox="1"/>
            <p:nvPr/>
          </p:nvSpPr>
          <p:spPr>
            <a:xfrm>
              <a:off x="4423175" y="4152600"/>
              <a:ext cx="1052700" cy="3693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1 segundo</a:t>
              </a:r>
              <a:endParaRPr sz="1200">
                <a:solidFill>
                  <a:srgbClr val="FF0000"/>
                </a:solidFill>
              </a:endParaRPr>
            </a:p>
          </p:txBody>
        </p:sp>
      </p:grpSp>
      <p:grpSp>
        <p:nvGrpSpPr>
          <p:cNvPr id="276" name="Google Shape;276;p36"/>
          <p:cNvGrpSpPr/>
          <p:nvPr/>
        </p:nvGrpSpPr>
        <p:grpSpPr>
          <a:xfrm>
            <a:off x="5432750" y="3657600"/>
            <a:ext cx="2667725" cy="864300"/>
            <a:chOff x="5432750" y="3657600"/>
            <a:chExt cx="2667725" cy="864300"/>
          </a:xfrm>
        </p:grpSpPr>
        <p:sp>
          <p:nvSpPr>
            <p:cNvPr id="277" name="Google Shape;277;p36"/>
            <p:cNvSpPr/>
            <p:nvPr/>
          </p:nvSpPr>
          <p:spPr>
            <a:xfrm>
              <a:off x="5432750" y="3657600"/>
              <a:ext cx="1506000" cy="4950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6"/>
            <p:cNvSpPr txBox="1"/>
            <p:nvPr/>
          </p:nvSpPr>
          <p:spPr>
            <a:xfrm>
              <a:off x="5823475" y="4152600"/>
              <a:ext cx="2277000" cy="3693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Chamando a função blink_red</a:t>
              </a:r>
              <a:endParaRPr sz="1200">
                <a:solidFill>
                  <a:srgbClr val="FF0000"/>
                </a:solidFill>
              </a:endParaRPr>
            </a:p>
          </p:txBody>
        </p:sp>
      </p:grpSp>
      <p:grpSp>
        <p:nvGrpSpPr>
          <p:cNvPr id="279" name="Google Shape;279;p36"/>
          <p:cNvGrpSpPr/>
          <p:nvPr/>
        </p:nvGrpSpPr>
        <p:grpSpPr>
          <a:xfrm>
            <a:off x="1957900" y="2202450"/>
            <a:ext cx="5317200" cy="702175"/>
            <a:chOff x="1957900" y="2202450"/>
            <a:chExt cx="5317200" cy="702175"/>
          </a:xfrm>
        </p:grpSpPr>
        <p:sp>
          <p:nvSpPr>
            <p:cNvPr id="280" name="Google Shape;280;p36"/>
            <p:cNvSpPr/>
            <p:nvPr/>
          </p:nvSpPr>
          <p:spPr>
            <a:xfrm>
              <a:off x="1957900" y="2581825"/>
              <a:ext cx="5317200" cy="3228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6"/>
            <p:cNvSpPr txBox="1"/>
            <p:nvPr/>
          </p:nvSpPr>
          <p:spPr>
            <a:xfrm>
              <a:off x="5690750" y="2202450"/>
              <a:ext cx="1584300" cy="3693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Modo ONE_SHOT</a:t>
              </a:r>
              <a:endParaRPr sz="12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37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287" name="Google Shape;287;p37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7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9" name="Google Shape;2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572" y="1981600"/>
            <a:ext cx="3066850" cy="29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7"/>
          <p:cNvSpPr txBox="1"/>
          <p:nvPr>
            <p:ph type="ctrTitle"/>
          </p:nvPr>
        </p:nvSpPr>
        <p:spPr>
          <a:xfrm>
            <a:off x="311696" y="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Thonny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type="ctrTitle"/>
          </p:nvPr>
        </p:nvSpPr>
        <p:spPr>
          <a:xfrm>
            <a:off x="311696" y="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6</a:t>
            </a:r>
            <a:endParaRPr/>
          </a:p>
        </p:txBody>
      </p:sp>
      <p:grpSp>
        <p:nvGrpSpPr>
          <p:cNvPr id="296" name="Google Shape;296;p38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297" name="Google Shape;297;p38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38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9" name="Google Shape;29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650" y="2571747"/>
            <a:ext cx="4190700" cy="17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/>
        </p:nvSpPr>
        <p:spPr>
          <a:xfrm>
            <a:off x="2051250" y="326775"/>
            <a:ext cx="5041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Uso do efeito </a:t>
            </a:r>
            <a:r>
              <a:rPr b="1" i="1" lang="pt-BR" sz="3000">
                <a:solidFill>
                  <a:schemeClr val="dk1"/>
                </a:solidFill>
              </a:rPr>
              <a:t>Fade </a:t>
            </a:r>
            <a:r>
              <a:rPr b="1" lang="pt-BR" sz="3000">
                <a:solidFill>
                  <a:schemeClr val="dk1"/>
                </a:solidFill>
              </a:rPr>
              <a:t>com o LED </a:t>
            </a:r>
            <a:r>
              <a:rPr b="1" i="1" lang="pt-BR" sz="3000">
                <a:solidFill>
                  <a:schemeClr val="dk1"/>
                </a:solidFill>
              </a:rPr>
              <a:t>Built in</a:t>
            </a:r>
            <a:r>
              <a:rPr b="1" lang="pt-BR" sz="3000">
                <a:solidFill>
                  <a:schemeClr val="dk1"/>
                </a:solidFill>
              </a:rPr>
              <a:t> do Pico</a:t>
            </a:r>
            <a:endParaRPr b="1"/>
          </a:p>
        </p:txBody>
      </p:sp>
      <p:sp>
        <p:nvSpPr>
          <p:cNvPr id="305" name="Google Shape;305;p39"/>
          <p:cNvSpPr txBox="1"/>
          <p:nvPr/>
        </p:nvSpPr>
        <p:spPr>
          <a:xfrm>
            <a:off x="1645950" y="3393925"/>
            <a:ext cx="5852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</a:rPr>
              <a:t>Usando o LED da placa ( </a:t>
            </a:r>
            <a:r>
              <a:rPr i="1" lang="pt-BR" sz="2300">
                <a:solidFill>
                  <a:schemeClr val="dk1"/>
                </a:solidFill>
              </a:rPr>
              <a:t>BUILTIN </a:t>
            </a:r>
            <a:r>
              <a:rPr lang="pt-BR" sz="2300">
                <a:solidFill>
                  <a:schemeClr val="dk1"/>
                </a:solidFill>
              </a:rPr>
              <a:t>) atrelado ao pino 25 do Pico, usaremos o efeito Fade para mudar a intensidade do brilho desse LED.</a:t>
            </a:r>
            <a:endParaRPr sz="2300">
              <a:solidFill>
                <a:schemeClr val="dk1"/>
              </a:solidFill>
            </a:endParaRPr>
          </a:p>
        </p:txBody>
      </p:sp>
      <p:grpSp>
        <p:nvGrpSpPr>
          <p:cNvPr id="306" name="Google Shape;306;p39"/>
          <p:cNvGrpSpPr/>
          <p:nvPr/>
        </p:nvGrpSpPr>
        <p:grpSpPr>
          <a:xfrm>
            <a:off x="0" y="0"/>
            <a:ext cx="9143997" cy="5143500"/>
            <a:chOff x="0" y="0"/>
            <a:chExt cx="9143997" cy="5143500"/>
          </a:xfrm>
        </p:grpSpPr>
        <p:pic>
          <p:nvPicPr>
            <p:cNvPr id="307" name="Google Shape;307;p39"/>
            <p:cNvPicPr preferRelativeResize="0"/>
            <p:nvPr/>
          </p:nvPicPr>
          <p:blipFill rotWithShape="1">
            <a:blip r:embed="rId3">
              <a:alphaModFix/>
            </a:blip>
            <a:srcRect b="0" l="11033" r="78823" t="0"/>
            <a:stretch/>
          </p:blipFill>
          <p:spPr>
            <a:xfrm>
              <a:off x="0" y="0"/>
              <a:ext cx="92747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39"/>
            <p:cNvPicPr preferRelativeResize="0"/>
            <p:nvPr/>
          </p:nvPicPr>
          <p:blipFill rotWithShape="1">
            <a:blip r:embed="rId3">
              <a:alphaModFix/>
            </a:blip>
            <a:srcRect b="0" l="78824" r="8268" t="0"/>
            <a:stretch/>
          </p:blipFill>
          <p:spPr>
            <a:xfrm>
              <a:off x="7963773" y="0"/>
              <a:ext cx="11802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" name="Google Shape;309;p39"/>
          <p:cNvGrpSpPr/>
          <p:nvPr/>
        </p:nvGrpSpPr>
        <p:grpSpPr>
          <a:xfrm>
            <a:off x="2392066" y="1741200"/>
            <a:ext cx="4359864" cy="1596561"/>
            <a:chOff x="2392066" y="1741200"/>
            <a:chExt cx="4359864" cy="1596561"/>
          </a:xfrm>
        </p:grpSpPr>
        <p:grpSp>
          <p:nvGrpSpPr>
            <p:cNvPr id="310" name="Google Shape;310;p39"/>
            <p:cNvGrpSpPr/>
            <p:nvPr/>
          </p:nvGrpSpPr>
          <p:grpSpPr>
            <a:xfrm>
              <a:off x="2392066" y="1805742"/>
              <a:ext cx="4359864" cy="1532019"/>
              <a:chOff x="-116525" y="2152125"/>
              <a:chExt cx="9144010" cy="3794945"/>
            </a:xfrm>
          </p:grpSpPr>
          <p:pic>
            <p:nvPicPr>
              <p:cNvPr id="311" name="Google Shape;311;p39"/>
              <p:cNvPicPr preferRelativeResize="0"/>
              <p:nvPr/>
            </p:nvPicPr>
            <p:blipFill>
              <a:blip r:embed="rId4">
                <a:alphaModFix amt="33000"/>
              </a:blip>
              <a:stretch>
                <a:fillRect/>
              </a:stretch>
            </p:blipFill>
            <p:spPr>
              <a:xfrm>
                <a:off x="-116525" y="2152130"/>
                <a:ext cx="9143999" cy="37949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" name="Google Shape;312;p39"/>
              <p:cNvPicPr preferRelativeResize="0"/>
              <p:nvPr/>
            </p:nvPicPr>
            <p:blipFill rotWithShape="1">
              <a:blip r:embed="rId5">
                <a:alphaModFix/>
              </a:blip>
              <a:srcRect b="42179" l="75288" r="0" t="0"/>
              <a:stretch/>
            </p:blipFill>
            <p:spPr>
              <a:xfrm>
                <a:off x="7214360" y="2152125"/>
                <a:ext cx="1813125" cy="17606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3" name="Google Shape;313;p39"/>
            <p:cNvSpPr/>
            <p:nvPr/>
          </p:nvSpPr>
          <p:spPr>
            <a:xfrm>
              <a:off x="5880725" y="1741200"/>
              <a:ext cx="871200" cy="7659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/>
        </p:nvSpPr>
        <p:spPr>
          <a:xfrm>
            <a:off x="449350" y="237700"/>
            <a:ext cx="824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Efeito </a:t>
            </a:r>
            <a:r>
              <a:rPr b="1" i="1" lang="pt-BR" sz="3000">
                <a:solidFill>
                  <a:schemeClr val="dk1"/>
                </a:solidFill>
              </a:rPr>
              <a:t>Fade </a:t>
            </a:r>
            <a:r>
              <a:rPr b="1" lang="pt-BR" sz="3000">
                <a:solidFill>
                  <a:schemeClr val="dk1"/>
                </a:solidFill>
              </a:rPr>
              <a:t>para mudar a intensidade de um LED</a:t>
            </a:r>
            <a:endParaRPr b="1"/>
          </a:p>
        </p:txBody>
      </p:sp>
      <p:sp>
        <p:nvSpPr>
          <p:cNvPr id="319" name="Google Shape;319;p40"/>
          <p:cNvSpPr txBox="1"/>
          <p:nvPr/>
        </p:nvSpPr>
        <p:spPr>
          <a:xfrm>
            <a:off x="579500" y="1470800"/>
            <a:ext cx="824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“Setup”							“Loop”</a:t>
            </a:r>
            <a:endParaRPr b="1" sz="2000"/>
          </a:p>
        </p:txBody>
      </p:sp>
      <p:pic>
        <p:nvPicPr>
          <p:cNvPr id="320" name="Google Shape;320;p40"/>
          <p:cNvPicPr preferRelativeResize="0"/>
          <p:nvPr/>
        </p:nvPicPr>
        <p:blipFill rotWithShape="1">
          <a:blip r:embed="rId3">
            <a:alphaModFix/>
          </a:blip>
          <a:srcRect b="45828" l="0" r="0" t="0"/>
          <a:stretch/>
        </p:blipFill>
        <p:spPr>
          <a:xfrm>
            <a:off x="449350" y="1963400"/>
            <a:ext cx="4114799" cy="27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 rotWithShape="1">
          <a:blip r:embed="rId3">
            <a:alphaModFix/>
          </a:blip>
          <a:srcRect b="0" l="0" r="0" t="55235"/>
          <a:stretch/>
        </p:blipFill>
        <p:spPr>
          <a:xfrm>
            <a:off x="4709900" y="1963400"/>
            <a:ext cx="4114799" cy="230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/>
          <p:nvPr>
            <p:ph type="ctrTitle"/>
          </p:nvPr>
        </p:nvSpPr>
        <p:spPr>
          <a:xfrm>
            <a:off x="311696" y="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Thonny</a:t>
            </a:r>
            <a:endParaRPr/>
          </a:p>
        </p:txBody>
      </p:sp>
      <p:grpSp>
        <p:nvGrpSpPr>
          <p:cNvPr id="327" name="Google Shape;327;p41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328" name="Google Shape;328;p41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41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0" name="Google Shape;33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650" y="2571747"/>
            <a:ext cx="4190700" cy="17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5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74" name="Google Shape;74;p15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5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76;p15"/>
          <p:cNvSpPr txBox="1"/>
          <p:nvPr/>
        </p:nvSpPr>
        <p:spPr>
          <a:xfrm>
            <a:off x="2168125" y="1123500"/>
            <a:ext cx="51135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pt-BR" sz="2300">
                <a:solidFill>
                  <a:schemeClr val="dk1"/>
                </a:solidFill>
              </a:rPr>
              <a:t>Como importar os módulos em python: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2300">
                <a:solidFill>
                  <a:srgbClr val="741B47"/>
                </a:solidFill>
              </a:rPr>
              <a:t>from </a:t>
            </a:r>
            <a:r>
              <a:rPr lang="pt-BR" sz="2300">
                <a:solidFill>
                  <a:schemeClr val="dk1"/>
                </a:solidFill>
              </a:rPr>
              <a:t>machine </a:t>
            </a:r>
            <a:r>
              <a:rPr lang="pt-BR" sz="2300">
                <a:solidFill>
                  <a:srgbClr val="741B47"/>
                </a:solidFill>
              </a:rPr>
              <a:t>import </a:t>
            </a:r>
            <a:r>
              <a:rPr lang="pt-BR" sz="2300">
                <a:solidFill>
                  <a:schemeClr val="dk1"/>
                </a:solidFill>
              </a:rPr>
              <a:t>Pin, ADC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2300">
                <a:solidFill>
                  <a:srgbClr val="741B47"/>
                </a:solidFill>
              </a:rPr>
              <a:t>import </a:t>
            </a:r>
            <a:r>
              <a:rPr lang="pt-BR" sz="2300">
                <a:solidFill>
                  <a:schemeClr val="dk1"/>
                </a:solidFill>
              </a:rPr>
              <a:t>time  </a:t>
            </a:r>
            <a:endParaRPr sz="23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pt-BR" sz="2300">
                <a:solidFill>
                  <a:schemeClr val="dk1"/>
                </a:solidFill>
              </a:rPr>
              <a:t>Como usar leitura e escrita digital: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2300">
                <a:solidFill>
                  <a:schemeClr val="dk1"/>
                </a:solidFill>
              </a:rPr>
              <a:t>pin.</a:t>
            </a:r>
            <a:r>
              <a:rPr lang="pt-BR" sz="2300">
                <a:solidFill>
                  <a:srgbClr val="0000FF"/>
                </a:solidFill>
              </a:rPr>
              <a:t>value</a:t>
            </a:r>
            <a:endParaRPr sz="2300">
              <a:solidFill>
                <a:srgbClr val="0000FF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2300">
                <a:solidFill>
                  <a:schemeClr val="dk1"/>
                </a:solidFill>
              </a:rPr>
              <a:t>pin.</a:t>
            </a:r>
            <a:r>
              <a:rPr lang="pt-BR" sz="2300">
                <a:solidFill>
                  <a:srgbClr val="0000FF"/>
                </a:solidFill>
              </a:rPr>
              <a:t>high</a:t>
            </a:r>
            <a:r>
              <a:rPr lang="pt-BR" sz="2300">
                <a:solidFill>
                  <a:schemeClr val="dk1"/>
                </a:solidFill>
              </a:rPr>
              <a:t> 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2300">
                <a:solidFill>
                  <a:schemeClr val="dk1"/>
                </a:solidFill>
              </a:rPr>
              <a:t>pin.</a:t>
            </a:r>
            <a:r>
              <a:rPr lang="pt-BR" sz="2300">
                <a:solidFill>
                  <a:srgbClr val="0000FF"/>
                </a:solidFill>
              </a:rPr>
              <a:t>low</a:t>
            </a:r>
            <a:endParaRPr sz="2300">
              <a:solidFill>
                <a:srgbClr val="0000FF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2300">
                <a:solidFill>
                  <a:schemeClr val="dk1"/>
                </a:solidFill>
              </a:rPr>
              <a:t>pin.</a:t>
            </a:r>
            <a:r>
              <a:rPr lang="pt-BR" sz="2300">
                <a:solidFill>
                  <a:srgbClr val="0000FF"/>
                </a:solidFill>
              </a:rPr>
              <a:t>toggle</a:t>
            </a:r>
            <a:r>
              <a:rPr lang="pt-BR" sz="2300">
                <a:solidFill>
                  <a:schemeClr val="dk1"/>
                </a:solidFill>
              </a:rPr>
              <a:t> 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2142175" y="516675"/>
            <a:ext cx="50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Visto na aula passada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2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2" y="0"/>
            <a:ext cx="9144000" cy="625232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2"/>
          <p:cNvSpPr txBox="1"/>
          <p:nvPr>
            <p:ph type="title"/>
          </p:nvPr>
        </p:nvSpPr>
        <p:spPr>
          <a:xfrm>
            <a:off x="311700" y="367650"/>
            <a:ext cx="4594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60">
                <a:solidFill>
                  <a:srgbClr val="741B47"/>
                </a:solidFill>
              </a:rPr>
              <a:t>from </a:t>
            </a:r>
            <a:r>
              <a:rPr lang="pt-BR" sz="2660"/>
              <a:t>machine </a:t>
            </a:r>
            <a:r>
              <a:rPr b="1" lang="pt-BR" sz="2660">
                <a:solidFill>
                  <a:srgbClr val="741B47"/>
                </a:solidFill>
              </a:rPr>
              <a:t>import </a:t>
            </a:r>
            <a:r>
              <a:rPr b="1" lang="pt-BR" sz="2660"/>
              <a:t>PWM</a:t>
            </a:r>
            <a:endParaRPr b="1" sz="2660"/>
          </a:p>
        </p:txBody>
      </p:sp>
      <p:sp>
        <p:nvSpPr>
          <p:cNvPr id="337" name="Google Shape;337;p42"/>
          <p:cNvSpPr txBox="1"/>
          <p:nvPr>
            <p:ph idx="1" type="body"/>
          </p:nvPr>
        </p:nvSpPr>
        <p:spPr>
          <a:xfrm>
            <a:off x="1872775" y="1311300"/>
            <a:ext cx="6782100" cy="3179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marR="474437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rgbClr val="222222"/>
                </a:solidFill>
              </a:rPr>
              <a:t>O Módulo PWM (Pulse Width Modulation ) é usado para gerar um pulso periódico que possui largura modulada, ou seja, que pode ser variada. </a:t>
            </a:r>
            <a:endParaRPr sz="1800">
              <a:solidFill>
                <a:srgbClr val="222222"/>
              </a:solidFill>
            </a:endParaRPr>
          </a:p>
        </p:txBody>
      </p:sp>
      <p:sp>
        <p:nvSpPr>
          <p:cNvPr id="338" name="Google Shape;338;p42"/>
          <p:cNvSpPr txBox="1"/>
          <p:nvPr/>
        </p:nvSpPr>
        <p:spPr>
          <a:xfrm>
            <a:off x="0" y="4743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ver mais acesse: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http://www.mecaweb.com.br/eletronica/content/e_pwm</a:t>
            </a:r>
            <a:r>
              <a:rPr lang="pt-BR"/>
              <a:t> </a:t>
            </a:r>
            <a:r>
              <a:rPr lang="pt-BR"/>
              <a:t> </a:t>
            </a:r>
            <a:endParaRPr/>
          </a:p>
        </p:txBody>
      </p:sp>
      <p:pic>
        <p:nvPicPr>
          <p:cNvPr id="339" name="Google Shape;33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3050" y="2377425"/>
            <a:ext cx="4137901" cy="19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2"/>
          <p:cNvSpPr/>
          <p:nvPr/>
        </p:nvSpPr>
        <p:spPr>
          <a:xfrm>
            <a:off x="3840925" y="3930000"/>
            <a:ext cx="1124400" cy="560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2"/>
          <p:cNvSpPr/>
          <p:nvPr/>
        </p:nvSpPr>
        <p:spPr>
          <a:xfrm>
            <a:off x="3807525" y="2627425"/>
            <a:ext cx="912900" cy="755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3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2" y="0"/>
            <a:ext cx="9144000" cy="625232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3"/>
          <p:cNvSpPr txBox="1"/>
          <p:nvPr>
            <p:ph type="title"/>
          </p:nvPr>
        </p:nvSpPr>
        <p:spPr>
          <a:xfrm>
            <a:off x="311700" y="367650"/>
            <a:ext cx="4594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60">
                <a:solidFill>
                  <a:srgbClr val="741B47"/>
                </a:solidFill>
              </a:rPr>
              <a:t>from </a:t>
            </a:r>
            <a:r>
              <a:rPr lang="pt-BR" sz="2660"/>
              <a:t>machine </a:t>
            </a:r>
            <a:r>
              <a:rPr b="1" lang="pt-BR" sz="2660">
                <a:solidFill>
                  <a:srgbClr val="741B47"/>
                </a:solidFill>
              </a:rPr>
              <a:t>import </a:t>
            </a:r>
            <a:r>
              <a:rPr b="1" lang="pt-BR" sz="2660"/>
              <a:t>PWM</a:t>
            </a:r>
            <a:endParaRPr b="1" sz="2660"/>
          </a:p>
        </p:txBody>
      </p:sp>
      <p:pic>
        <p:nvPicPr>
          <p:cNvPr id="348" name="Google Shape;3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25" y="1220150"/>
            <a:ext cx="4536850" cy="315452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3"/>
          <p:cNvSpPr txBox="1"/>
          <p:nvPr>
            <p:ph idx="1" type="body"/>
          </p:nvPr>
        </p:nvSpPr>
        <p:spPr>
          <a:xfrm>
            <a:off x="4906200" y="736113"/>
            <a:ext cx="4237800" cy="4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22222"/>
                </a:solidFill>
              </a:rPr>
              <a:t>Com a variação da largura do pulso, variamos também a potência que o Pico irá entregar ao LED.</a:t>
            </a:r>
            <a:endParaRPr sz="1800"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22222"/>
                </a:solidFill>
              </a:rPr>
              <a:t>Com um Duty Cicle próximo de 0%, não estaremos entregando potência alguma e o LED irá estar apagado.</a:t>
            </a:r>
            <a:endParaRPr sz="1800"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rgbClr val="222222"/>
                </a:solidFill>
              </a:rPr>
              <a:t>Com um Duty Cicle de 10%, estaremos entregando 10% da potência ao LED e por isso ele </a:t>
            </a:r>
            <a:r>
              <a:rPr lang="pt-BR" sz="1800">
                <a:solidFill>
                  <a:srgbClr val="222222"/>
                </a:solidFill>
              </a:rPr>
              <a:t>estará</a:t>
            </a:r>
            <a:r>
              <a:rPr lang="pt-BR" sz="1800">
                <a:solidFill>
                  <a:srgbClr val="222222"/>
                </a:solidFill>
              </a:rPr>
              <a:t> com um brilho baixo. </a:t>
            </a:r>
            <a:endParaRPr sz="1800">
              <a:solidFill>
                <a:srgbClr val="22222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4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2" y="0"/>
            <a:ext cx="9144000" cy="625232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4"/>
          <p:cNvSpPr txBox="1"/>
          <p:nvPr>
            <p:ph type="title"/>
          </p:nvPr>
        </p:nvSpPr>
        <p:spPr>
          <a:xfrm>
            <a:off x="311700" y="367650"/>
            <a:ext cx="4594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60">
                <a:solidFill>
                  <a:srgbClr val="741B47"/>
                </a:solidFill>
              </a:rPr>
              <a:t>from </a:t>
            </a:r>
            <a:r>
              <a:rPr lang="pt-BR" sz="2660"/>
              <a:t>machine </a:t>
            </a:r>
            <a:r>
              <a:rPr b="1" lang="pt-BR" sz="2660">
                <a:solidFill>
                  <a:srgbClr val="741B47"/>
                </a:solidFill>
              </a:rPr>
              <a:t>import </a:t>
            </a:r>
            <a:r>
              <a:rPr b="1" lang="pt-BR" sz="2660"/>
              <a:t>PWM</a:t>
            </a:r>
            <a:endParaRPr b="1" sz="2660"/>
          </a:p>
        </p:txBody>
      </p:sp>
      <p:pic>
        <p:nvPicPr>
          <p:cNvPr id="356" name="Google Shape;35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25" y="1220150"/>
            <a:ext cx="4536850" cy="3154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4"/>
          <p:cNvSpPr txBox="1"/>
          <p:nvPr>
            <p:ph idx="1" type="body"/>
          </p:nvPr>
        </p:nvSpPr>
        <p:spPr>
          <a:xfrm>
            <a:off x="4945775" y="1262313"/>
            <a:ext cx="4237800" cy="30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22222"/>
                </a:solidFill>
              </a:rPr>
              <a:t>Seguindo a lógica, um Duty Cicle de 50%, estaremos entregando 50% da potência ao LED  e por isso ele estará com a metade da intensidade máxima. </a:t>
            </a:r>
            <a:endParaRPr sz="1800"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22222"/>
                </a:solidFill>
              </a:rPr>
              <a:t>E próximo de 100% estaremos com uma tensão contínua e entregaremos a potência total ao LED.</a:t>
            </a:r>
            <a:endParaRPr sz="1800"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</a:rPr>
              <a:t>P = V.I 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rgbClr val="FF0000"/>
                </a:solidFill>
              </a:rPr>
              <a:t>( Potência = Tensão x Corrente)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5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2" y="0"/>
            <a:ext cx="9144000" cy="625232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5"/>
          <p:cNvSpPr txBox="1"/>
          <p:nvPr>
            <p:ph type="title"/>
          </p:nvPr>
        </p:nvSpPr>
        <p:spPr>
          <a:xfrm>
            <a:off x="265500" y="2638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pt-BR"/>
            </a:br>
            <a:r>
              <a:rPr lang="pt-BR"/>
              <a:t>machine.</a:t>
            </a:r>
            <a:r>
              <a:rPr lang="pt-BR">
                <a:solidFill>
                  <a:srgbClr val="741B47"/>
                </a:solidFill>
              </a:rPr>
              <a:t>PWM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364" name="Google Shape;364;p45"/>
          <p:cNvSpPr txBox="1"/>
          <p:nvPr>
            <p:ph idx="1" type="subTitle"/>
          </p:nvPr>
        </p:nvSpPr>
        <p:spPr>
          <a:xfrm>
            <a:off x="265500" y="33979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Para usarmos o PWM devemos </a:t>
            </a:r>
            <a:r>
              <a:rPr lang="pt-BR">
                <a:solidFill>
                  <a:srgbClr val="222222"/>
                </a:solidFill>
              </a:rPr>
              <a:t>importá</a:t>
            </a:r>
            <a:r>
              <a:rPr lang="pt-BR">
                <a:solidFill>
                  <a:srgbClr val="222222"/>
                </a:solidFill>
              </a:rPr>
              <a:t>-lo do módulo Machine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365" name="Google Shape;365;p45"/>
          <p:cNvSpPr txBox="1"/>
          <p:nvPr>
            <p:ph idx="2" type="body"/>
          </p:nvPr>
        </p:nvSpPr>
        <p:spPr>
          <a:xfrm>
            <a:off x="4919700" y="510450"/>
            <a:ext cx="4170300" cy="41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741B47"/>
                </a:solidFill>
              </a:rPr>
              <a:t>import </a:t>
            </a:r>
            <a:r>
              <a:rPr lang="pt-BR">
                <a:solidFill>
                  <a:srgbClr val="222222"/>
                </a:solidFill>
              </a:rPr>
              <a:t>machine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fade = machine.PWM( machine.Pin( ) )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ou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741B47"/>
                </a:solidFill>
              </a:rPr>
              <a:t>from </a:t>
            </a:r>
            <a:r>
              <a:rPr lang="pt-BR">
                <a:solidFill>
                  <a:srgbClr val="222222"/>
                </a:solidFill>
              </a:rPr>
              <a:t>machine </a:t>
            </a:r>
            <a:r>
              <a:rPr b="1" lang="pt-BR">
                <a:solidFill>
                  <a:srgbClr val="741B47"/>
                </a:solidFill>
              </a:rPr>
              <a:t>import </a:t>
            </a:r>
            <a:r>
              <a:rPr lang="pt-BR">
                <a:solidFill>
                  <a:srgbClr val="222222"/>
                </a:solidFill>
              </a:rPr>
              <a:t>PWM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222222"/>
                </a:solidFill>
              </a:rPr>
              <a:t>fade = PWM( Pin( ) )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366" name="Google Shape;366;p45"/>
          <p:cNvSpPr txBox="1"/>
          <p:nvPr>
            <p:ph idx="1" type="subTitle"/>
          </p:nvPr>
        </p:nvSpPr>
        <p:spPr>
          <a:xfrm>
            <a:off x="265500" y="2032925"/>
            <a:ext cx="40452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PWM</a:t>
            </a:r>
            <a:r>
              <a:rPr lang="pt-BR">
                <a:solidFill>
                  <a:srgbClr val="222222"/>
                </a:solidFill>
              </a:rPr>
              <a:t> = Pulse Width Modulation</a:t>
            </a:r>
            <a:endParaRPr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 </a:t>
            </a:r>
            <a:br>
              <a:rPr lang="pt-BR">
                <a:solidFill>
                  <a:srgbClr val="222222"/>
                </a:solidFill>
              </a:rPr>
            </a:br>
            <a:r>
              <a:rPr lang="pt-BR">
                <a:solidFill>
                  <a:srgbClr val="222222"/>
                </a:solidFill>
              </a:rPr>
              <a:t>Modulação DIGITAL que possibilita o controle da potência entregue pelo Pico</a:t>
            </a:r>
            <a:endParaRPr>
              <a:solidFill>
                <a:srgbClr val="222222"/>
              </a:solidFill>
            </a:endParaRPr>
          </a:p>
        </p:txBody>
      </p:sp>
      <p:cxnSp>
        <p:nvCxnSpPr>
          <p:cNvPr id="367" name="Google Shape;367;p45"/>
          <p:cNvCxnSpPr/>
          <p:nvPr/>
        </p:nvCxnSpPr>
        <p:spPr>
          <a:xfrm flipH="1" rot="10800000">
            <a:off x="415425" y="4639025"/>
            <a:ext cx="3907200" cy="19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6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2" y="0"/>
            <a:ext cx="9144000" cy="625232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6"/>
          <p:cNvSpPr txBox="1"/>
          <p:nvPr>
            <p:ph type="title"/>
          </p:nvPr>
        </p:nvSpPr>
        <p:spPr>
          <a:xfrm>
            <a:off x="206150" y="-5274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machine.</a:t>
            </a:r>
            <a:r>
              <a:rPr lang="pt-BR">
                <a:solidFill>
                  <a:srgbClr val="741B47"/>
                </a:solidFill>
              </a:rPr>
              <a:t>PWM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374" name="Google Shape;374;p46"/>
          <p:cNvSpPr txBox="1"/>
          <p:nvPr>
            <p:ph idx="2" type="body"/>
          </p:nvPr>
        </p:nvSpPr>
        <p:spPr>
          <a:xfrm>
            <a:off x="4572000" y="227400"/>
            <a:ext cx="4686300" cy="46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741B47"/>
                </a:solidFill>
              </a:rPr>
              <a:t>from </a:t>
            </a:r>
            <a:r>
              <a:rPr lang="pt-BR">
                <a:solidFill>
                  <a:srgbClr val="222222"/>
                </a:solidFill>
              </a:rPr>
              <a:t>machine </a:t>
            </a:r>
            <a:r>
              <a:rPr b="1" lang="pt-BR">
                <a:solidFill>
                  <a:srgbClr val="741B47"/>
                </a:solidFill>
              </a:rPr>
              <a:t>import </a:t>
            </a:r>
            <a:r>
              <a:rPr lang="pt-BR">
                <a:solidFill>
                  <a:srgbClr val="222222"/>
                </a:solidFill>
              </a:rPr>
              <a:t>Pin, PWM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Fade = </a:t>
            </a:r>
            <a:r>
              <a:rPr b="1" lang="pt-BR">
                <a:solidFill>
                  <a:srgbClr val="4C1130"/>
                </a:solidFill>
              </a:rPr>
              <a:t>PWM</a:t>
            </a:r>
            <a:r>
              <a:rPr lang="pt-BR">
                <a:solidFill>
                  <a:srgbClr val="222222"/>
                </a:solidFill>
              </a:rPr>
              <a:t>( Pin(13)</a:t>
            </a:r>
            <a:r>
              <a:rPr lang="pt-BR">
                <a:solidFill>
                  <a:srgbClr val="222222"/>
                </a:solidFill>
              </a:rPr>
              <a:t> </a:t>
            </a:r>
            <a:r>
              <a:rPr lang="pt-BR">
                <a:solidFill>
                  <a:srgbClr val="222222"/>
                </a:solidFill>
              </a:rPr>
              <a:t>)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Para definir a </a:t>
            </a:r>
            <a:r>
              <a:rPr lang="pt-BR">
                <a:solidFill>
                  <a:srgbClr val="222222"/>
                </a:solidFill>
              </a:rPr>
              <a:t>frequência</a:t>
            </a:r>
            <a:r>
              <a:rPr lang="pt-BR">
                <a:solidFill>
                  <a:srgbClr val="222222"/>
                </a:solidFill>
              </a:rPr>
              <a:t> do ciclo PWM: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Fade.</a:t>
            </a:r>
            <a:r>
              <a:rPr b="1" lang="pt-BR">
                <a:solidFill>
                  <a:srgbClr val="741B47"/>
                </a:solidFill>
              </a:rPr>
              <a:t>freq</a:t>
            </a:r>
            <a:r>
              <a:rPr lang="pt-BR">
                <a:solidFill>
                  <a:srgbClr val="222222"/>
                </a:solidFill>
              </a:rPr>
              <a:t>( FREQ_VALUE )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Para definir o valor do duty cicle podemos usar: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Fade.</a:t>
            </a:r>
            <a:r>
              <a:rPr b="1" lang="pt-BR">
                <a:solidFill>
                  <a:srgbClr val="741B47"/>
                </a:solidFill>
              </a:rPr>
              <a:t>duty_u16</a:t>
            </a:r>
            <a:r>
              <a:rPr lang="pt-BR">
                <a:solidFill>
                  <a:srgbClr val="222222"/>
                </a:solidFill>
              </a:rPr>
              <a:t>( Valor 16 bits )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222222"/>
                </a:solidFill>
              </a:rPr>
              <a:t>Fade.</a:t>
            </a:r>
            <a:r>
              <a:rPr b="1" lang="pt-BR">
                <a:solidFill>
                  <a:srgbClr val="741B47"/>
                </a:solidFill>
              </a:rPr>
              <a:t>duty_ns</a:t>
            </a:r>
            <a:r>
              <a:rPr lang="pt-BR">
                <a:solidFill>
                  <a:srgbClr val="222222"/>
                </a:solidFill>
              </a:rPr>
              <a:t>( Valor em ns do tempo ON )  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375" name="Google Shape;375;p46"/>
          <p:cNvSpPr txBox="1"/>
          <p:nvPr>
            <p:ph idx="1" type="subTitle"/>
          </p:nvPr>
        </p:nvSpPr>
        <p:spPr>
          <a:xfrm>
            <a:off x="275400" y="1356563"/>
            <a:ext cx="40452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O módulo </a:t>
            </a:r>
            <a:r>
              <a:rPr lang="pt-BR">
                <a:solidFill>
                  <a:srgbClr val="222222"/>
                </a:solidFill>
              </a:rPr>
              <a:t>PWM possui os seguintes métodos (funções):</a:t>
            </a:r>
            <a:endParaRPr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●"/>
            </a:pPr>
            <a:r>
              <a:rPr lang="pt-BR">
                <a:solidFill>
                  <a:srgbClr val="222222"/>
                </a:solidFill>
              </a:rPr>
              <a:t>pwm.freq( )</a:t>
            </a:r>
            <a:endParaRPr>
              <a:solidFill>
                <a:srgbClr val="22222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●"/>
            </a:pPr>
            <a:r>
              <a:rPr lang="pt-BR">
                <a:solidFill>
                  <a:srgbClr val="222222"/>
                </a:solidFill>
              </a:rPr>
              <a:t>pwm.duty_u16( )</a:t>
            </a:r>
            <a:endParaRPr>
              <a:solidFill>
                <a:srgbClr val="22222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●"/>
            </a:pPr>
            <a:r>
              <a:rPr lang="pt-BR">
                <a:solidFill>
                  <a:srgbClr val="222222"/>
                </a:solidFill>
              </a:rPr>
              <a:t>pwm.duty_ns( )</a:t>
            </a:r>
            <a:endParaRPr>
              <a:solidFill>
                <a:srgbClr val="22222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/>
          <p:nvPr/>
        </p:nvSpPr>
        <p:spPr>
          <a:xfrm>
            <a:off x="449350" y="237700"/>
            <a:ext cx="824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Revisão do e</a:t>
            </a:r>
            <a:r>
              <a:rPr b="1" lang="pt-BR" sz="3000">
                <a:solidFill>
                  <a:schemeClr val="dk1"/>
                </a:solidFill>
              </a:rPr>
              <a:t>feito </a:t>
            </a:r>
            <a:r>
              <a:rPr b="1" i="1" lang="pt-BR" sz="3000">
                <a:solidFill>
                  <a:schemeClr val="dk1"/>
                </a:solidFill>
              </a:rPr>
              <a:t>Fade</a:t>
            </a:r>
            <a:endParaRPr b="1"/>
          </a:p>
        </p:txBody>
      </p:sp>
      <p:sp>
        <p:nvSpPr>
          <p:cNvPr id="381" name="Google Shape;381;p47"/>
          <p:cNvSpPr txBox="1"/>
          <p:nvPr/>
        </p:nvSpPr>
        <p:spPr>
          <a:xfrm>
            <a:off x="579500" y="1193825"/>
            <a:ext cx="824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“Setup”							“Loop”</a:t>
            </a:r>
            <a:endParaRPr b="1" sz="2000"/>
          </a:p>
        </p:txBody>
      </p:sp>
      <p:pic>
        <p:nvPicPr>
          <p:cNvPr id="382" name="Google Shape;382;p47"/>
          <p:cNvPicPr preferRelativeResize="0"/>
          <p:nvPr/>
        </p:nvPicPr>
        <p:blipFill rotWithShape="1">
          <a:blip r:embed="rId3">
            <a:alphaModFix/>
          </a:blip>
          <a:srcRect b="45828" l="0" r="0" t="0"/>
          <a:stretch/>
        </p:blipFill>
        <p:spPr>
          <a:xfrm>
            <a:off x="449350" y="1686425"/>
            <a:ext cx="4114799" cy="27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7"/>
          <p:cNvPicPr preferRelativeResize="0"/>
          <p:nvPr/>
        </p:nvPicPr>
        <p:blipFill rotWithShape="1">
          <a:blip r:embed="rId3">
            <a:alphaModFix/>
          </a:blip>
          <a:srcRect b="0" l="0" r="0" t="55235"/>
          <a:stretch/>
        </p:blipFill>
        <p:spPr>
          <a:xfrm>
            <a:off x="4709900" y="1686425"/>
            <a:ext cx="4114799" cy="2302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Google Shape;384;p47"/>
          <p:cNvGrpSpPr/>
          <p:nvPr/>
        </p:nvGrpSpPr>
        <p:grpSpPr>
          <a:xfrm>
            <a:off x="2339350" y="4290725"/>
            <a:ext cx="2616300" cy="758400"/>
            <a:chOff x="2339350" y="4290725"/>
            <a:chExt cx="2616300" cy="758400"/>
          </a:xfrm>
        </p:grpSpPr>
        <p:cxnSp>
          <p:nvCxnSpPr>
            <p:cNvPr id="385" name="Google Shape;385;p47"/>
            <p:cNvCxnSpPr>
              <a:stCxn id="386" idx="0"/>
            </p:cNvCxnSpPr>
            <p:nvPr/>
          </p:nvCxnSpPr>
          <p:spPr>
            <a:xfrm rot="10800000">
              <a:off x="2339350" y="4290725"/>
              <a:ext cx="1345200" cy="3582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6" name="Google Shape;386;p47"/>
            <p:cNvSpPr txBox="1"/>
            <p:nvPr/>
          </p:nvSpPr>
          <p:spPr>
            <a:xfrm>
              <a:off x="2413450" y="4648925"/>
              <a:ext cx="2542200" cy="400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0000"/>
                  </a:solidFill>
                </a:rPr>
                <a:t>Mudança da </a:t>
              </a:r>
              <a:r>
                <a:rPr lang="pt-BR">
                  <a:solidFill>
                    <a:srgbClr val="FF0000"/>
                  </a:solidFill>
                </a:rPr>
                <a:t>frequência</a:t>
              </a:r>
              <a:r>
                <a:rPr lang="pt-BR">
                  <a:solidFill>
                    <a:srgbClr val="FF0000"/>
                  </a:solidFill>
                </a:rPr>
                <a:t> PWM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387" name="Google Shape;387;p47"/>
          <p:cNvGrpSpPr/>
          <p:nvPr/>
        </p:nvGrpSpPr>
        <p:grpSpPr>
          <a:xfrm>
            <a:off x="2967575" y="3788500"/>
            <a:ext cx="3006900" cy="819550"/>
            <a:chOff x="2967575" y="3788500"/>
            <a:chExt cx="3006900" cy="819550"/>
          </a:xfrm>
        </p:grpSpPr>
        <p:cxnSp>
          <p:nvCxnSpPr>
            <p:cNvPr id="388" name="Google Shape;388;p47"/>
            <p:cNvCxnSpPr/>
            <p:nvPr/>
          </p:nvCxnSpPr>
          <p:spPr>
            <a:xfrm rot="10800000">
              <a:off x="2967575" y="3788500"/>
              <a:ext cx="1186800" cy="5439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9" name="Google Shape;389;p47"/>
            <p:cNvSpPr txBox="1"/>
            <p:nvPr/>
          </p:nvSpPr>
          <p:spPr>
            <a:xfrm>
              <a:off x="4154375" y="4207850"/>
              <a:ext cx="1820100" cy="400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0000"/>
                  </a:solidFill>
                </a:rPr>
                <a:t>Iniciando o PWM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390" name="Google Shape;390;p47"/>
          <p:cNvGrpSpPr/>
          <p:nvPr/>
        </p:nvGrpSpPr>
        <p:grpSpPr>
          <a:xfrm>
            <a:off x="5522225" y="659900"/>
            <a:ext cx="3501600" cy="1692300"/>
            <a:chOff x="5522225" y="659900"/>
            <a:chExt cx="3501600" cy="1692300"/>
          </a:xfrm>
        </p:grpSpPr>
        <p:cxnSp>
          <p:nvCxnSpPr>
            <p:cNvPr id="391" name="Google Shape;391;p47"/>
            <p:cNvCxnSpPr>
              <a:stCxn id="392" idx="2"/>
            </p:cNvCxnSpPr>
            <p:nvPr/>
          </p:nvCxnSpPr>
          <p:spPr>
            <a:xfrm flipH="1">
              <a:off x="7121825" y="1275500"/>
              <a:ext cx="151200" cy="1076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2" name="Google Shape;392;p47"/>
            <p:cNvSpPr txBox="1"/>
            <p:nvPr/>
          </p:nvSpPr>
          <p:spPr>
            <a:xfrm>
              <a:off x="5522225" y="659900"/>
              <a:ext cx="3501600" cy="6156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0000"/>
                  </a:solidFill>
                </a:rPr>
                <a:t>Criando um laço contando de 0 até 65535</a:t>
              </a:r>
              <a:br>
                <a:rPr lang="pt-BR">
                  <a:solidFill>
                    <a:srgbClr val="FF0000"/>
                  </a:solidFill>
                </a:rPr>
              </a:br>
              <a:r>
                <a:rPr lang="pt-BR">
                  <a:solidFill>
                    <a:srgbClr val="FF0000"/>
                  </a:solidFill>
                </a:rPr>
                <a:t>de 100 em 100 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393" name="Google Shape;393;p47"/>
          <p:cNvGrpSpPr/>
          <p:nvPr/>
        </p:nvGrpSpPr>
        <p:grpSpPr>
          <a:xfrm>
            <a:off x="6290900" y="3307725"/>
            <a:ext cx="2853000" cy="1450500"/>
            <a:chOff x="6290900" y="3307725"/>
            <a:chExt cx="2853000" cy="1450500"/>
          </a:xfrm>
        </p:grpSpPr>
        <p:cxnSp>
          <p:nvCxnSpPr>
            <p:cNvPr id="394" name="Google Shape;394;p47"/>
            <p:cNvCxnSpPr>
              <a:stCxn id="395" idx="0"/>
            </p:cNvCxnSpPr>
            <p:nvPr/>
          </p:nvCxnSpPr>
          <p:spPr>
            <a:xfrm rot="10800000">
              <a:off x="7007300" y="3307725"/>
              <a:ext cx="710100" cy="8349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5" name="Google Shape;395;p47"/>
            <p:cNvSpPr txBox="1"/>
            <p:nvPr/>
          </p:nvSpPr>
          <p:spPr>
            <a:xfrm>
              <a:off x="6290900" y="4142625"/>
              <a:ext cx="2853000" cy="6156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0000"/>
                  </a:solidFill>
                </a:rPr>
                <a:t>Mudando o valor do </a:t>
              </a:r>
              <a:r>
                <a:rPr i="1" lang="pt-BR">
                  <a:solidFill>
                    <a:srgbClr val="FF0000"/>
                  </a:solidFill>
                </a:rPr>
                <a:t>DutyCicle </a:t>
              </a:r>
              <a:r>
                <a:rPr lang="pt-BR">
                  <a:solidFill>
                    <a:srgbClr val="FF0000"/>
                  </a:solidFill>
                </a:rPr>
                <a:t>(Tempo </a:t>
              </a:r>
              <a:r>
                <a:rPr i="1" lang="pt-BR">
                  <a:solidFill>
                    <a:srgbClr val="FF0000"/>
                  </a:solidFill>
                </a:rPr>
                <a:t>ON</a:t>
              </a:r>
              <a:r>
                <a:rPr lang="pt-BR">
                  <a:solidFill>
                    <a:srgbClr val="FF0000"/>
                  </a:solidFill>
                </a:rPr>
                <a:t> ) do PWM</a:t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8"/>
          <p:cNvSpPr txBox="1"/>
          <p:nvPr>
            <p:ph type="ctrTitle"/>
          </p:nvPr>
        </p:nvSpPr>
        <p:spPr>
          <a:xfrm>
            <a:off x="311696" y="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Thonny</a:t>
            </a:r>
            <a:endParaRPr/>
          </a:p>
        </p:txBody>
      </p:sp>
      <p:grpSp>
        <p:nvGrpSpPr>
          <p:cNvPr id="401" name="Google Shape;401;p48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402" name="Google Shape;402;p48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48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4" name="Google Shape;40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650" y="2571747"/>
            <a:ext cx="4190700" cy="17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/>
          <p:nvPr>
            <p:ph type="ctrTitle"/>
          </p:nvPr>
        </p:nvSpPr>
        <p:spPr>
          <a:xfrm>
            <a:off x="311696" y="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7</a:t>
            </a:r>
            <a:endParaRPr/>
          </a:p>
        </p:txBody>
      </p:sp>
      <p:grpSp>
        <p:nvGrpSpPr>
          <p:cNvPr id="410" name="Google Shape;410;p49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411" name="Google Shape;411;p49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49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3" name="Google Shape;4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9850" y="1656525"/>
            <a:ext cx="4224300" cy="34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/>
          <p:nvPr/>
        </p:nvSpPr>
        <p:spPr>
          <a:xfrm>
            <a:off x="2051250" y="326775"/>
            <a:ext cx="5041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Controlando um Servo motor</a:t>
            </a:r>
            <a:endParaRPr b="1"/>
          </a:p>
        </p:txBody>
      </p:sp>
      <p:sp>
        <p:nvSpPr>
          <p:cNvPr id="419" name="Google Shape;419;p50"/>
          <p:cNvSpPr txBox="1"/>
          <p:nvPr/>
        </p:nvSpPr>
        <p:spPr>
          <a:xfrm>
            <a:off x="1645950" y="3215800"/>
            <a:ext cx="5852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</a:rPr>
              <a:t>Para fazer o controle de um servo motor, precisamos conhecer a modulação PWM, pois a sua posição é relacionada ao seu Duty Cicle.</a:t>
            </a:r>
            <a:endParaRPr sz="2300">
              <a:solidFill>
                <a:schemeClr val="dk1"/>
              </a:solidFill>
            </a:endParaRPr>
          </a:p>
        </p:txBody>
      </p:sp>
      <p:grpSp>
        <p:nvGrpSpPr>
          <p:cNvPr id="420" name="Google Shape;420;p50"/>
          <p:cNvGrpSpPr/>
          <p:nvPr/>
        </p:nvGrpSpPr>
        <p:grpSpPr>
          <a:xfrm>
            <a:off x="0" y="0"/>
            <a:ext cx="9143997" cy="5143500"/>
            <a:chOff x="0" y="0"/>
            <a:chExt cx="9143997" cy="5143500"/>
          </a:xfrm>
        </p:grpSpPr>
        <p:pic>
          <p:nvPicPr>
            <p:cNvPr id="421" name="Google Shape;421;p50"/>
            <p:cNvPicPr preferRelativeResize="0"/>
            <p:nvPr/>
          </p:nvPicPr>
          <p:blipFill rotWithShape="1">
            <a:blip r:embed="rId3">
              <a:alphaModFix/>
            </a:blip>
            <a:srcRect b="0" l="11033" r="78823" t="0"/>
            <a:stretch/>
          </p:blipFill>
          <p:spPr>
            <a:xfrm>
              <a:off x="0" y="0"/>
              <a:ext cx="92747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50"/>
            <p:cNvPicPr preferRelativeResize="0"/>
            <p:nvPr/>
          </p:nvPicPr>
          <p:blipFill rotWithShape="1">
            <a:blip r:embed="rId3">
              <a:alphaModFix/>
            </a:blip>
            <a:srcRect b="0" l="78824" r="8268" t="0"/>
            <a:stretch/>
          </p:blipFill>
          <p:spPr>
            <a:xfrm>
              <a:off x="7963773" y="0"/>
              <a:ext cx="11802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3" name="Google Shape;423;p50"/>
          <p:cNvGrpSpPr/>
          <p:nvPr/>
        </p:nvGrpSpPr>
        <p:grpSpPr>
          <a:xfrm>
            <a:off x="1153850" y="1368175"/>
            <a:ext cx="4357075" cy="1958950"/>
            <a:chOff x="1298575" y="1434975"/>
            <a:chExt cx="4357075" cy="1958950"/>
          </a:xfrm>
        </p:grpSpPr>
        <p:pic>
          <p:nvPicPr>
            <p:cNvPr id="424" name="Google Shape;424;p50"/>
            <p:cNvPicPr preferRelativeResize="0"/>
            <p:nvPr/>
          </p:nvPicPr>
          <p:blipFill rotWithShape="1">
            <a:blip r:embed="rId4">
              <a:alphaModFix/>
            </a:blip>
            <a:srcRect b="36756" l="0" r="47591" t="17033"/>
            <a:stretch/>
          </p:blipFill>
          <p:spPr>
            <a:xfrm>
              <a:off x="1298575" y="1434975"/>
              <a:ext cx="2691481" cy="1958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50"/>
            <p:cNvSpPr txBox="1"/>
            <p:nvPr/>
          </p:nvSpPr>
          <p:spPr>
            <a:xfrm>
              <a:off x="3990050" y="1860350"/>
              <a:ext cx="16656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solidFill>
                    <a:schemeClr val="dk1"/>
                  </a:solidFill>
                </a:rPr>
                <a:t>Sinal PWM</a:t>
              </a:r>
              <a:endParaRPr sz="2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solidFill>
                    <a:schemeClr val="dk1"/>
                  </a:solidFill>
                </a:rPr>
                <a:t>VCC</a:t>
              </a:r>
              <a:endParaRPr sz="2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solidFill>
                    <a:schemeClr val="dk1"/>
                  </a:solidFill>
                </a:rPr>
                <a:t>GND</a:t>
              </a:r>
              <a:endParaRPr sz="2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"/>
          <p:cNvSpPr txBox="1"/>
          <p:nvPr/>
        </p:nvSpPr>
        <p:spPr>
          <a:xfrm>
            <a:off x="2051250" y="227850"/>
            <a:ext cx="50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Servo SG90 Datasheet</a:t>
            </a:r>
            <a:endParaRPr b="1"/>
          </a:p>
        </p:txBody>
      </p:sp>
      <p:sp>
        <p:nvSpPr>
          <p:cNvPr id="431" name="Google Shape;431;p51"/>
          <p:cNvSpPr txBox="1"/>
          <p:nvPr/>
        </p:nvSpPr>
        <p:spPr>
          <a:xfrm>
            <a:off x="936150" y="4743300"/>
            <a:ext cx="72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Datasheet SG90: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https://datasheetspdf.com/pdf-file/791970/TowerPro/SG90/1</a:t>
            </a:r>
            <a:r>
              <a:rPr lang="pt-BR"/>
              <a:t> </a:t>
            </a:r>
            <a:endParaRPr/>
          </a:p>
        </p:txBody>
      </p:sp>
      <p:grpSp>
        <p:nvGrpSpPr>
          <p:cNvPr id="432" name="Google Shape;432;p51"/>
          <p:cNvGrpSpPr/>
          <p:nvPr/>
        </p:nvGrpSpPr>
        <p:grpSpPr>
          <a:xfrm>
            <a:off x="0" y="0"/>
            <a:ext cx="9143997" cy="5143500"/>
            <a:chOff x="0" y="0"/>
            <a:chExt cx="9143997" cy="5143500"/>
          </a:xfrm>
        </p:grpSpPr>
        <p:pic>
          <p:nvPicPr>
            <p:cNvPr id="433" name="Google Shape;433;p51"/>
            <p:cNvPicPr preferRelativeResize="0"/>
            <p:nvPr/>
          </p:nvPicPr>
          <p:blipFill rotWithShape="1">
            <a:blip r:embed="rId4">
              <a:alphaModFix/>
            </a:blip>
            <a:srcRect b="0" l="11033" r="78823" t="0"/>
            <a:stretch/>
          </p:blipFill>
          <p:spPr>
            <a:xfrm>
              <a:off x="0" y="0"/>
              <a:ext cx="92747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51"/>
            <p:cNvPicPr preferRelativeResize="0"/>
            <p:nvPr/>
          </p:nvPicPr>
          <p:blipFill rotWithShape="1">
            <a:blip r:embed="rId4">
              <a:alphaModFix/>
            </a:blip>
            <a:srcRect b="0" l="78824" r="8268" t="0"/>
            <a:stretch/>
          </p:blipFill>
          <p:spPr>
            <a:xfrm>
              <a:off x="7963773" y="0"/>
              <a:ext cx="11802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5" name="Google Shape;43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4462" y="826350"/>
            <a:ext cx="5215074" cy="39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1"/>
          <p:cNvSpPr txBox="1"/>
          <p:nvPr/>
        </p:nvSpPr>
        <p:spPr>
          <a:xfrm>
            <a:off x="1147400" y="3175125"/>
            <a:ext cx="3382800" cy="156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Tradução: Posição 0º é o meio, possuindo duty cicle de 1.5ms.</a:t>
            </a:r>
            <a:br>
              <a:rPr lang="pt-BR" sz="1800"/>
            </a:br>
            <a:r>
              <a:rPr lang="pt-BR" sz="1800"/>
              <a:t>-90º possui duty cicle de 1.0ms e +90º com duty cicle de 2.0ms.</a:t>
            </a:r>
            <a:endParaRPr sz="1800"/>
          </a:p>
        </p:txBody>
      </p:sp>
      <p:sp>
        <p:nvSpPr>
          <p:cNvPr id="437" name="Google Shape;437;p51"/>
          <p:cNvSpPr/>
          <p:nvPr/>
        </p:nvSpPr>
        <p:spPr>
          <a:xfrm>
            <a:off x="1859575" y="2759675"/>
            <a:ext cx="26211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6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83" name="Google Shape;83;p16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6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6"/>
          <p:cNvSpPr txBox="1"/>
          <p:nvPr/>
        </p:nvSpPr>
        <p:spPr>
          <a:xfrm>
            <a:off x="2168125" y="1123500"/>
            <a:ext cx="49896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pt-BR" sz="2300">
                <a:solidFill>
                  <a:schemeClr val="dk1"/>
                </a:solidFill>
              </a:rPr>
              <a:t>Como usar delays e comparar intervalos de tempo 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300"/>
              <a:buChar char="○"/>
            </a:pPr>
            <a:r>
              <a:rPr lang="pt-BR" sz="2300">
                <a:solidFill>
                  <a:srgbClr val="741B47"/>
                </a:solidFill>
              </a:rPr>
              <a:t>sleep</a:t>
            </a:r>
            <a:endParaRPr sz="2300">
              <a:solidFill>
                <a:srgbClr val="741B47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300"/>
              <a:buChar char="○"/>
            </a:pPr>
            <a:r>
              <a:rPr lang="pt-BR" sz="2300">
                <a:solidFill>
                  <a:srgbClr val="741B47"/>
                </a:solidFill>
              </a:rPr>
              <a:t>sleep_ms </a:t>
            </a:r>
            <a:endParaRPr sz="2300">
              <a:solidFill>
                <a:srgbClr val="741B47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300"/>
              <a:buChar char="○"/>
            </a:pPr>
            <a:r>
              <a:rPr lang="pt-BR" sz="2300">
                <a:solidFill>
                  <a:srgbClr val="741B47"/>
                </a:solidFill>
              </a:rPr>
              <a:t>ticks_ms </a:t>
            </a:r>
            <a:endParaRPr sz="2300">
              <a:solidFill>
                <a:srgbClr val="741B47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pt-BR" sz="2300">
                <a:solidFill>
                  <a:schemeClr val="dk1"/>
                </a:solidFill>
              </a:rPr>
              <a:t>Como fazer leituras analógicas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2300">
                <a:solidFill>
                  <a:schemeClr val="dk1"/>
                </a:solidFill>
              </a:rPr>
              <a:t>adc.</a:t>
            </a:r>
            <a:r>
              <a:rPr lang="pt-BR" sz="2300">
                <a:solidFill>
                  <a:srgbClr val="0000FF"/>
                </a:solidFill>
              </a:rPr>
              <a:t>read</a:t>
            </a:r>
            <a:endParaRPr sz="2300">
              <a:solidFill>
                <a:srgbClr val="0000FF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2300">
                <a:solidFill>
                  <a:schemeClr val="dk1"/>
                </a:solidFill>
              </a:rPr>
              <a:t>adc.</a:t>
            </a:r>
            <a:r>
              <a:rPr lang="pt-BR" sz="2300">
                <a:solidFill>
                  <a:srgbClr val="0000FF"/>
                </a:solidFill>
              </a:rPr>
              <a:t>read_u16</a:t>
            </a:r>
            <a:r>
              <a:rPr lang="pt-BR" sz="2300">
                <a:solidFill>
                  <a:schemeClr val="dk1"/>
                </a:solidFill>
              </a:rPr>
              <a:t> 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142175" y="516675"/>
            <a:ext cx="50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Visto na aula passada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2"/>
          <p:cNvSpPr txBox="1"/>
          <p:nvPr/>
        </p:nvSpPr>
        <p:spPr>
          <a:xfrm>
            <a:off x="2239425" y="884088"/>
            <a:ext cx="5852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</a:rPr>
              <a:t>Resumindo</a:t>
            </a:r>
            <a:r>
              <a:rPr lang="pt-BR" sz="2300">
                <a:solidFill>
                  <a:schemeClr val="dk1"/>
                </a:solidFill>
              </a:rPr>
              <a:t>: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  <p:grpSp>
        <p:nvGrpSpPr>
          <p:cNvPr id="443" name="Google Shape;443;p52"/>
          <p:cNvGrpSpPr/>
          <p:nvPr/>
        </p:nvGrpSpPr>
        <p:grpSpPr>
          <a:xfrm>
            <a:off x="0" y="0"/>
            <a:ext cx="9143997" cy="5143500"/>
            <a:chOff x="0" y="0"/>
            <a:chExt cx="9143997" cy="5143500"/>
          </a:xfrm>
        </p:grpSpPr>
        <p:pic>
          <p:nvPicPr>
            <p:cNvPr id="444" name="Google Shape;444;p52"/>
            <p:cNvPicPr preferRelativeResize="0"/>
            <p:nvPr/>
          </p:nvPicPr>
          <p:blipFill rotWithShape="1">
            <a:blip r:embed="rId3">
              <a:alphaModFix/>
            </a:blip>
            <a:srcRect b="0" l="11033" r="78823" t="0"/>
            <a:stretch/>
          </p:blipFill>
          <p:spPr>
            <a:xfrm>
              <a:off x="0" y="0"/>
              <a:ext cx="92747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52"/>
            <p:cNvPicPr preferRelativeResize="0"/>
            <p:nvPr/>
          </p:nvPicPr>
          <p:blipFill rotWithShape="1">
            <a:blip r:embed="rId3">
              <a:alphaModFix/>
            </a:blip>
            <a:srcRect b="0" l="78824" r="8268" t="0"/>
            <a:stretch/>
          </p:blipFill>
          <p:spPr>
            <a:xfrm>
              <a:off x="7963773" y="0"/>
              <a:ext cx="11802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6" name="Google Shape;446;p52"/>
          <p:cNvPicPr preferRelativeResize="0"/>
          <p:nvPr/>
        </p:nvPicPr>
        <p:blipFill rotWithShape="1">
          <a:blip r:embed="rId4">
            <a:alphaModFix/>
          </a:blip>
          <a:srcRect b="36756" l="0" r="47591" t="17033"/>
          <a:stretch/>
        </p:blipFill>
        <p:spPr>
          <a:xfrm rot="5400000">
            <a:off x="451575" y="1372725"/>
            <a:ext cx="2691481" cy="1958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7" name="Google Shape;447;p52"/>
          <p:cNvGraphicFramePr/>
          <p:nvPr/>
        </p:nvGraphicFramePr>
        <p:xfrm>
          <a:off x="3222525" y="1436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{3D0A45C8-6F42-46C3-AE78-1995C7EDAEFC}</a:tableStyleId>
              </a:tblPr>
              <a:tblGrid>
                <a:gridCol w="1942950"/>
                <a:gridCol w="1942950"/>
              </a:tblGrid>
              <a:tr h="50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/>
                        <a:t>Posição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/>
                        <a:t>Valor do duty cicle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/>
                        <a:t>-90º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/>
                        <a:t>1.0ms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/>
                        <a:t>0º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/>
                        <a:t>1.5ms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/>
                        <a:t>90º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/>
                        <a:t>2.0ms</a:t>
                      </a:r>
                      <a:endParaRPr sz="1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8" name="Google Shape;448;p52"/>
          <p:cNvSpPr txBox="1"/>
          <p:nvPr/>
        </p:nvSpPr>
        <p:spPr>
          <a:xfrm>
            <a:off x="2184100" y="3366613"/>
            <a:ext cx="5852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</a:rPr>
              <a:t>Com uma frequência de operação de 50Hz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3"/>
          <p:cNvSpPr txBox="1"/>
          <p:nvPr/>
        </p:nvSpPr>
        <p:spPr>
          <a:xfrm>
            <a:off x="449350" y="237700"/>
            <a:ext cx="824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Usando um Servo motor SG90</a:t>
            </a:r>
            <a:endParaRPr b="1"/>
          </a:p>
        </p:txBody>
      </p:sp>
      <p:sp>
        <p:nvSpPr>
          <p:cNvPr id="454" name="Google Shape;454;p53"/>
          <p:cNvSpPr txBox="1"/>
          <p:nvPr/>
        </p:nvSpPr>
        <p:spPr>
          <a:xfrm>
            <a:off x="579500" y="1204713"/>
            <a:ext cx="824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“Setup”							“Loop”</a:t>
            </a:r>
            <a:endParaRPr b="1" sz="2000"/>
          </a:p>
        </p:txBody>
      </p:sp>
      <p:pic>
        <p:nvPicPr>
          <p:cNvPr id="455" name="Google Shape;455;p53"/>
          <p:cNvPicPr preferRelativeResize="0"/>
          <p:nvPr/>
        </p:nvPicPr>
        <p:blipFill rotWithShape="1">
          <a:blip r:embed="rId3">
            <a:alphaModFix/>
          </a:blip>
          <a:srcRect b="69807" l="0" r="5114" t="0"/>
          <a:stretch/>
        </p:blipFill>
        <p:spPr>
          <a:xfrm>
            <a:off x="449350" y="1874375"/>
            <a:ext cx="4239151" cy="1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3"/>
          <p:cNvPicPr preferRelativeResize="0"/>
          <p:nvPr/>
        </p:nvPicPr>
        <p:blipFill rotWithShape="1">
          <a:blip r:embed="rId3">
            <a:alphaModFix/>
          </a:blip>
          <a:srcRect b="0" l="0" r="0" t="33190"/>
          <a:stretch/>
        </p:blipFill>
        <p:spPr>
          <a:xfrm>
            <a:off x="4572000" y="1874375"/>
            <a:ext cx="4159094" cy="3198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53"/>
          <p:cNvGrpSpPr/>
          <p:nvPr/>
        </p:nvGrpSpPr>
        <p:grpSpPr>
          <a:xfrm>
            <a:off x="53250" y="3440175"/>
            <a:ext cx="2542200" cy="1185900"/>
            <a:chOff x="53250" y="3440175"/>
            <a:chExt cx="2542200" cy="1185900"/>
          </a:xfrm>
        </p:grpSpPr>
        <p:cxnSp>
          <p:nvCxnSpPr>
            <p:cNvPr id="458" name="Google Shape;458;p53"/>
            <p:cNvCxnSpPr>
              <a:stCxn id="459" idx="0"/>
            </p:cNvCxnSpPr>
            <p:nvPr/>
          </p:nvCxnSpPr>
          <p:spPr>
            <a:xfrm flipH="1" rot="10800000">
              <a:off x="1324350" y="3440175"/>
              <a:ext cx="534900" cy="785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59" name="Google Shape;459;p53"/>
            <p:cNvSpPr txBox="1"/>
            <p:nvPr/>
          </p:nvSpPr>
          <p:spPr>
            <a:xfrm>
              <a:off x="53250" y="4225875"/>
              <a:ext cx="2542200" cy="400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0000"/>
                  </a:solidFill>
                </a:rPr>
                <a:t>Mudança da frequência PWM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460" name="Google Shape;460;p53"/>
          <p:cNvGrpSpPr/>
          <p:nvPr/>
        </p:nvGrpSpPr>
        <p:grpSpPr>
          <a:xfrm>
            <a:off x="2755100" y="3604375"/>
            <a:ext cx="2388450" cy="1127100"/>
            <a:chOff x="2755100" y="3604375"/>
            <a:chExt cx="2388450" cy="1127100"/>
          </a:xfrm>
        </p:grpSpPr>
        <p:cxnSp>
          <p:nvCxnSpPr>
            <p:cNvPr id="461" name="Google Shape;461;p53"/>
            <p:cNvCxnSpPr>
              <a:stCxn id="462" idx="0"/>
            </p:cNvCxnSpPr>
            <p:nvPr/>
          </p:nvCxnSpPr>
          <p:spPr>
            <a:xfrm flipH="1" rot="10800000">
              <a:off x="3838550" y="3604375"/>
              <a:ext cx="1173000" cy="3258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2" name="Google Shape;462;p53"/>
            <p:cNvSpPr txBox="1"/>
            <p:nvPr/>
          </p:nvSpPr>
          <p:spPr>
            <a:xfrm>
              <a:off x="2755100" y="3930175"/>
              <a:ext cx="2166900" cy="400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0000"/>
                  </a:solidFill>
                </a:rPr>
                <a:t>Mudanças do Duty Cicle</a:t>
              </a:r>
              <a:endParaRPr>
                <a:solidFill>
                  <a:srgbClr val="FF0000"/>
                </a:solidFill>
              </a:endParaRPr>
            </a:p>
          </p:txBody>
        </p:sp>
        <p:cxnSp>
          <p:nvCxnSpPr>
            <p:cNvPr id="463" name="Google Shape;463;p53"/>
            <p:cNvCxnSpPr>
              <a:stCxn id="462" idx="2"/>
            </p:cNvCxnSpPr>
            <p:nvPr/>
          </p:nvCxnSpPr>
          <p:spPr>
            <a:xfrm>
              <a:off x="3838550" y="4330375"/>
              <a:ext cx="1305000" cy="4011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64" name="Google Shape;464;p53"/>
          <p:cNvGrpSpPr/>
          <p:nvPr/>
        </p:nvGrpSpPr>
        <p:grpSpPr>
          <a:xfrm>
            <a:off x="2346425" y="1353325"/>
            <a:ext cx="2542200" cy="1239300"/>
            <a:chOff x="160825" y="3935425"/>
            <a:chExt cx="2542200" cy="1239300"/>
          </a:xfrm>
        </p:grpSpPr>
        <p:cxnSp>
          <p:nvCxnSpPr>
            <p:cNvPr id="465" name="Google Shape;465;p53"/>
            <p:cNvCxnSpPr>
              <a:stCxn id="466" idx="2"/>
            </p:cNvCxnSpPr>
            <p:nvPr/>
          </p:nvCxnSpPr>
          <p:spPr>
            <a:xfrm flipH="1">
              <a:off x="396325" y="4335625"/>
              <a:ext cx="1035600" cy="8391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6" name="Google Shape;466;p53"/>
            <p:cNvSpPr txBox="1"/>
            <p:nvPr/>
          </p:nvSpPr>
          <p:spPr>
            <a:xfrm>
              <a:off x="160825" y="3935425"/>
              <a:ext cx="2542200" cy="400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0000"/>
                  </a:solidFill>
                </a:rPr>
                <a:t>Definição do Pino PWM</a:t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4"/>
          <p:cNvSpPr txBox="1"/>
          <p:nvPr>
            <p:ph type="ctrTitle"/>
          </p:nvPr>
        </p:nvSpPr>
        <p:spPr>
          <a:xfrm>
            <a:off x="311696" y="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Adicionando um </a:t>
            </a:r>
            <a:br>
              <a:rPr lang="pt-BR"/>
            </a:br>
            <a:r>
              <a:rPr lang="pt-BR"/>
              <a:t>Extra</a:t>
            </a:r>
            <a:endParaRPr/>
          </a:p>
        </p:txBody>
      </p:sp>
      <p:grpSp>
        <p:nvGrpSpPr>
          <p:cNvPr id="472" name="Google Shape;472;p54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473" name="Google Shape;473;p54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54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5" name="Google Shape;47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9850" y="2052600"/>
            <a:ext cx="4235475" cy="30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5"/>
          <p:cNvSpPr txBox="1"/>
          <p:nvPr/>
        </p:nvSpPr>
        <p:spPr>
          <a:xfrm>
            <a:off x="449350" y="237700"/>
            <a:ext cx="824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Posição do Servo </a:t>
            </a:r>
            <a:r>
              <a:rPr b="1" lang="pt-BR" sz="3000">
                <a:solidFill>
                  <a:schemeClr val="dk1"/>
                </a:solidFill>
              </a:rPr>
              <a:t>com </a:t>
            </a:r>
            <a:r>
              <a:rPr b="1" lang="pt-BR" sz="3000">
                <a:solidFill>
                  <a:schemeClr val="dk1"/>
                </a:solidFill>
              </a:rPr>
              <a:t>Potenciômetro</a:t>
            </a:r>
            <a:r>
              <a:rPr b="1" lang="pt-BR" sz="3000">
                <a:solidFill>
                  <a:schemeClr val="dk1"/>
                </a:solidFill>
              </a:rPr>
              <a:t> </a:t>
            </a:r>
            <a:endParaRPr b="1"/>
          </a:p>
        </p:txBody>
      </p:sp>
      <p:sp>
        <p:nvSpPr>
          <p:cNvPr id="481" name="Google Shape;481;p55"/>
          <p:cNvSpPr txBox="1"/>
          <p:nvPr/>
        </p:nvSpPr>
        <p:spPr>
          <a:xfrm>
            <a:off x="579500" y="1204713"/>
            <a:ext cx="824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“Setup”							“Loop”</a:t>
            </a:r>
            <a:endParaRPr b="1" sz="2000"/>
          </a:p>
        </p:txBody>
      </p:sp>
      <p:pic>
        <p:nvPicPr>
          <p:cNvPr id="482" name="Google Shape;482;p55"/>
          <p:cNvPicPr preferRelativeResize="0"/>
          <p:nvPr/>
        </p:nvPicPr>
        <p:blipFill rotWithShape="1">
          <a:blip r:embed="rId3">
            <a:alphaModFix/>
          </a:blip>
          <a:srcRect b="69963" l="0" r="0" t="0"/>
          <a:stretch/>
        </p:blipFill>
        <p:spPr>
          <a:xfrm>
            <a:off x="171875" y="1697325"/>
            <a:ext cx="4357200" cy="15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5"/>
          <p:cNvPicPr preferRelativeResize="0"/>
          <p:nvPr/>
        </p:nvPicPr>
        <p:blipFill rotWithShape="1">
          <a:blip r:embed="rId3">
            <a:alphaModFix/>
          </a:blip>
          <a:srcRect b="0" l="0" r="0" t="36077"/>
          <a:stretch/>
        </p:blipFill>
        <p:spPr>
          <a:xfrm>
            <a:off x="4337350" y="1697325"/>
            <a:ext cx="4357200" cy="3287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55"/>
          <p:cNvGrpSpPr/>
          <p:nvPr/>
        </p:nvGrpSpPr>
        <p:grpSpPr>
          <a:xfrm>
            <a:off x="171872" y="3659822"/>
            <a:ext cx="4625547" cy="1325328"/>
            <a:chOff x="171872" y="3659822"/>
            <a:chExt cx="4625547" cy="1325328"/>
          </a:xfrm>
        </p:grpSpPr>
        <p:grpSp>
          <p:nvGrpSpPr>
            <p:cNvPr id="485" name="Google Shape;485;p55"/>
            <p:cNvGrpSpPr/>
            <p:nvPr/>
          </p:nvGrpSpPr>
          <p:grpSpPr>
            <a:xfrm>
              <a:off x="171872" y="3659822"/>
              <a:ext cx="3541035" cy="1325328"/>
              <a:chOff x="171872" y="3659822"/>
              <a:chExt cx="3541035" cy="1325328"/>
            </a:xfrm>
          </p:grpSpPr>
          <p:sp>
            <p:nvSpPr>
              <p:cNvPr id="486" name="Google Shape;486;p55"/>
              <p:cNvSpPr/>
              <p:nvPr/>
            </p:nvSpPr>
            <p:spPr>
              <a:xfrm>
                <a:off x="306625" y="3709250"/>
                <a:ext cx="3283800" cy="12759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7" name="Google Shape;487;p55"/>
              <p:cNvGrpSpPr/>
              <p:nvPr/>
            </p:nvGrpSpPr>
            <p:grpSpPr>
              <a:xfrm>
                <a:off x="171872" y="3659822"/>
                <a:ext cx="3541035" cy="1169878"/>
                <a:chOff x="2235300" y="593800"/>
                <a:chExt cx="4673400" cy="1960909"/>
              </a:xfrm>
            </p:grpSpPr>
            <p:sp>
              <p:nvSpPr>
                <p:cNvPr id="488" name="Google Shape;488;p55"/>
                <p:cNvSpPr txBox="1"/>
                <p:nvPr/>
              </p:nvSpPr>
              <p:spPr>
                <a:xfrm>
                  <a:off x="2235300" y="593800"/>
                  <a:ext cx="4673400" cy="74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1700">
                      <a:solidFill>
                        <a:schemeClr val="dk1"/>
                      </a:solidFill>
                    </a:rPr>
                    <a:t>Normalização de valores </a:t>
                  </a:r>
                  <a:endParaRPr b="1" sz="100"/>
                </a:p>
              </p:txBody>
            </p:sp>
            <p:pic>
              <p:nvPicPr>
                <p:cNvPr id="489" name="Google Shape;489;p55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438400" y="1240300"/>
                  <a:ext cx="4267200" cy="13144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490" name="Google Shape;490;p55"/>
            <p:cNvCxnSpPr>
              <a:stCxn id="489" idx="3"/>
            </p:cNvCxnSpPr>
            <p:nvPr/>
          </p:nvCxnSpPr>
          <p:spPr>
            <a:xfrm flipH="1" rot="10800000">
              <a:off x="3559019" y="4292712"/>
              <a:ext cx="1238400" cy="1449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91" name="Google Shape;491;p55"/>
          <p:cNvSpPr/>
          <p:nvPr/>
        </p:nvSpPr>
        <p:spPr>
          <a:xfrm>
            <a:off x="376525" y="2829250"/>
            <a:ext cx="2216100" cy="492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5"/>
          <p:cNvSpPr/>
          <p:nvPr/>
        </p:nvSpPr>
        <p:spPr>
          <a:xfrm>
            <a:off x="4735175" y="3605600"/>
            <a:ext cx="2216100" cy="492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3" name="Google Shape;493;p55"/>
          <p:cNvGrpSpPr/>
          <p:nvPr/>
        </p:nvGrpSpPr>
        <p:grpSpPr>
          <a:xfrm>
            <a:off x="6433175" y="4661725"/>
            <a:ext cx="2685000" cy="400200"/>
            <a:chOff x="6367950" y="4629450"/>
            <a:chExt cx="2685000" cy="400200"/>
          </a:xfrm>
        </p:grpSpPr>
        <p:cxnSp>
          <p:nvCxnSpPr>
            <p:cNvPr id="494" name="Google Shape;494;p55"/>
            <p:cNvCxnSpPr>
              <a:stCxn id="495" idx="1"/>
            </p:cNvCxnSpPr>
            <p:nvPr/>
          </p:nvCxnSpPr>
          <p:spPr>
            <a:xfrm rot="10800000">
              <a:off x="6367950" y="4744050"/>
              <a:ext cx="518100" cy="855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95" name="Google Shape;495;p55"/>
            <p:cNvSpPr txBox="1"/>
            <p:nvPr/>
          </p:nvSpPr>
          <p:spPr>
            <a:xfrm>
              <a:off x="6886050" y="4629450"/>
              <a:ext cx="2166900" cy="400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0000"/>
                  </a:solidFill>
                </a:rPr>
                <a:t>Mudanças do Duty Cicle</a:t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6"/>
          <p:cNvSpPr txBox="1"/>
          <p:nvPr>
            <p:ph type="ctrTitle"/>
          </p:nvPr>
        </p:nvSpPr>
        <p:spPr>
          <a:xfrm>
            <a:off x="311696" y="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Thonny</a:t>
            </a:r>
            <a:endParaRPr/>
          </a:p>
        </p:txBody>
      </p:sp>
      <p:grpSp>
        <p:nvGrpSpPr>
          <p:cNvPr id="501" name="Google Shape;501;p56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502" name="Google Shape;502;p56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56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4" name="Google Shape;50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9850" y="2052600"/>
            <a:ext cx="4235475" cy="30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7"/>
          <p:cNvSpPr txBox="1"/>
          <p:nvPr>
            <p:ph type="ctrTitle"/>
          </p:nvPr>
        </p:nvSpPr>
        <p:spPr>
          <a:xfrm>
            <a:off x="311696" y="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8</a:t>
            </a:r>
            <a:endParaRPr/>
          </a:p>
        </p:txBody>
      </p:sp>
      <p:grpSp>
        <p:nvGrpSpPr>
          <p:cNvPr id="510" name="Google Shape;510;p57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511" name="Google Shape;511;p57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57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3" name="Google Shape;51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9950" y="2195625"/>
            <a:ext cx="5064099" cy="25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7"/>
          <p:cNvSpPr txBox="1"/>
          <p:nvPr/>
        </p:nvSpPr>
        <p:spPr>
          <a:xfrm>
            <a:off x="1836975" y="4863550"/>
            <a:ext cx="892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Fonte: </a:t>
            </a:r>
            <a:r>
              <a:rPr lang="pt-BR" sz="1100" u="sng">
                <a:solidFill>
                  <a:schemeClr val="hlink"/>
                </a:solidFill>
                <a:hlinkClick r:id="rId5"/>
              </a:rPr>
              <a:t>https://www.theelectronics.co.in/2021/03/dc-motor-l298-raspberry-pi-pico.html</a:t>
            </a:r>
            <a:r>
              <a:rPr lang="pt-BR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8"/>
          <p:cNvSpPr txBox="1"/>
          <p:nvPr/>
        </p:nvSpPr>
        <p:spPr>
          <a:xfrm>
            <a:off x="2051250" y="326775"/>
            <a:ext cx="5041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Controlando um motor DC com Ponte-H L298N</a:t>
            </a:r>
            <a:endParaRPr b="1"/>
          </a:p>
        </p:txBody>
      </p:sp>
      <p:grpSp>
        <p:nvGrpSpPr>
          <p:cNvPr id="520" name="Google Shape;520;p58"/>
          <p:cNvGrpSpPr/>
          <p:nvPr/>
        </p:nvGrpSpPr>
        <p:grpSpPr>
          <a:xfrm>
            <a:off x="0" y="0"/>
            <a:ext cx="9143997" cy="5143500"/>
            <a:chOff x="0" y="0"/>
            <a:chExt cx="9143997" cy="5143500"/>
          </a:xfrm>
        </p:grpSpPr>
        <p:pic>
          <p:nvPicPr>
            <p:cNvPr id="521" name="Google Shape;521;p58"/>
            <p:cNvPicPr preferRelativeResize="0"/>
            <p:nvPr/>
          </p:nvPicPr>
          <p:blipFill rotWithShape="1">
            <a:blip r:embed="rId3">
              <a:alphaModFix/>
            </a:blip>
            <a:srcRect b="0" l="11033" r="78823" t="0"/>
            <a:stretch/>
          </p:blipFill>
          <p:spPr>
            <a:xfrm>
              <a:off x="0" y="0"/>
              <a:ext cx="92747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58"/>
            <p:cNvPicPr preferRelativeResize="0"/>
            <p:nvPr/>
          </p:nvPicPr>
          <p:blipFill rotWithShape="1">
            <a:blip r:embed="rId3">
              <a:alphaModFix/>
            </a:blip>
            <a:srcRect b="0" l="78824" r="8268" t="0"/>
            <a:stretch/>
          </p:blipFill>
          <p:spPr>
            <a:xfrm>
              <a:off x="7963773" y="0"/>
              <a:ext cx="11802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3" name="Google Shape;523;p58"/>
          <p:cNvGrpSpPr/>
          <p:nvPr/>
        </p:nvGrpSpPr>
        <p:grpSpPr>
          <a:xfrm>
            <a:off x="1645950" y="1434975"/>
            <a:ext cx="5852100" cy="3501500"/>
            <a:chOff x="1645950" y="1434975"/>
            <a:chExt cx="5852100" cy="3501500"/>
          </a:xfrm>
        </p:grpSpPr>
        <p:sp>
          <p:nvSpPr>
            <p:cNvPr id="524" name="Google Shape;524;p58"/>
            <p:cNvSpPr txBox="1"/>
            <p:nvPr/>
          </p:nvSpPr>
          <p:spPr>
            <a:xfrm>
              <a:off x="1645950" y="4043675"/>
              <a:ext cx="5852100" cy="8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300">
                  <a:solidFill>
                    <a:schemeClr val="dk1"/>
                  </a:solidFill>
                </a:rPr>
                <a:t>A ponte-H L298n é usada para controlar a direção de motores DC</a:t>
              </a:r>
              <a:endParaRPr sz="2300">
                <a:solidFill>
                  <a:schemeClr val="dk1"/>
                </a:solidFill>
              </a:endParaRPr>
            </a:p>
          </p:txBody>
        </p:sp>
        <p:pic>
          <p:nvPicPr>
            <p:cNvPr id="525" name="Google Shape;525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39950" y="1434975"/>
              <a:ext cx="5064099" cy="252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9"/>
          <p:cNvSpPr txBox="1"/>
          <p:nvPr/>
        </p:nvSpPr>
        <p:spPr>
          <a:xfrm>
            <a:off x="0" y="125400"/>
            <a:ext cx="50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/>
              <a:t>Pinos do L298N</a:t>
            </a:r>
            <a:endParaRPr b="1"/>
          </a:p>
        </p:txBody>
      </p:sp>
      <p:pic>
        <p:nvPicPr>
          <p:cNvPr id="531" name="Google Shape;5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97" y="784650"/>
            <a:ext cx="4630799" cy="379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9"/>
          <p:cNvSpPr txBox="1"/>
          <p:nvPr>
            <p:ph idx="4294967295" type="body"/>
          </p:nvPr>
        </p:nvSpPr>
        <p:spPr>
          <a:xfrm>
            <a:off x="5076950" y="204400"/>
            <a:ext cx="3513000" cy="20331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Para usar cada motor, devemos setar os pinos IN e ENB correspondentes a cada motor: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IN4 e IN3 -&gt; Motor 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chemeClr val="dk1"/>
                </a:solidFill>
              </a:rPr>
              <a:t>IN2 e IN1 -&gt; Motor 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3" name="Google Shape;533;p59"/>
          <p:cNvSpPr txBox="1"/>
          <p:nvPr>
            <p:ph idx="4294967295" type="body"/>
          </p:nvPr>
        </p:nvSpPr>
        <p:spPr>
          <a:xfrm>
            <a:off x="5076950" y="2453400"/>
            <a:ext cx="3513000" cy="2478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chemeClr val="dk1"/>
                </a:solidFill>
              </a:rPr>
              <a:t>Podemos fazer o controle de velocidade de cada motor, pondo nos pinos de ENB, um sinal PWM, para que assim, possamos controlar a potência que a fonte irá entregar aos motores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0"/>
          <p:cNvSpPr txBox="1"/>
          <p:nvPr/>
        </p:nvSpPr>
        <p:spPr>
          <a:xfrm>
            <a:off x="449350" y="237700"/>
            <a:ext cx="8601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00">
                <a:solidFill>
                  <a:schemeClr val="dk1"/>
                </a:solidFill>
              </a:rPr>
              <a:t>Controlando um motor DC com Ponte-H L298N</a:t>
            </a:r>
            <a:endParaRPr b="1" sz="1300"/>
          </a:p>
        </p:txBody>
      </p:sp>
      <p:sp>
        <p:nvSpPr>
          <p:cNvPr id="539" name="Google Shape;539;p60"/>
          <p:cNvSpPr txBox="1"/>
          <p:nvPr/>
        </p:nvSpPr>
        <p:spPr>
          <a:xfrm>
            <a:off x="579500" y="1204713"/>
            <a:ext cx="824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“Setup”							“Loop”</a:t>
            </a:r>
            <a:endParaRPr b="1" sz="2000"/>
          </a:p>
        </p:txBody>
      </p:sp>
      <p:pic>
        <p:nvPicPr>
          <p:cNvPr id="540" name="Google Shape;54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50" y="1697325"/>
            <a:ext cx="3129650" cy="308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1" name="Google Shape;541;p60"/>
          <p:cNvGrpSpPr/>
          <p:nvPr/>
        </p:nvGrpSpPr>
        <p:grpSpPr>
          <a:xfrm>
            <a:off x="3725997" y="1697325"/>
            <a:ext cx="5418002" cy="2700324"/>
            <a:chOff x="3881981" y="1697331"/>
            <a:chExt cx="5133601" cy="2410789"/>
          </a:xfrm>
        </p:grpSpPr>
        <p:pic>
          <p:nvPicPr>
            <p:cNvPr id="542" name="Google Shape;542;p60"/>
            <p:cNvPicPr preferRelativeResize="0"/>
            <p:nvPr/>
          </p:nvPicPr>
          <p:blipFill rotWithShape="1">
            <a:blip r:embed="rId4">
              <a:alphaModFix/>
            </a:blip>
            <a:srcRect b="49540" l="0" r="29138" t="0"/>
            <a:stretch/>
          </p:blipFill>
          <p:spPr>
            <a:xfrm>
              <a:off x="3881981" y="1697331"/>
              <a:ext cx="2471812" cy="2410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60"/>
            <p:cNvPicPr preferRelativeResize="0"/>
            <p:nvPr/>
          </p:nvPicPr>
          <p:blipFill rotWithShape="1">
            <a:blip r:embed="rId4">
              <a:alphaModFix/>
            </a:blip>
            <a:srcRect b="0" l="0" r="21666" t="51996"/>
            <a:stretch/>
          </p:blipFill>
          <p:spPr>
            <a:xfrm>
              <a:off x="6283252" y="1756009"/>
              <a:ext cx="2732329" cy="22934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1"/>
          <p:cNvSpPr txBox="1"/>
          <p:nvPr/>
        </p:nvSpPr>
        <p:spPr>
          <a:xfrm>
            <a:off x="449350" y="237700"/>
            <a:ext cx="8601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chemeClr val="dk1"/>
                </a:solidFill>
              </a:rPr>
              <a:t>Controlando um motor DC com Ponte-H L298N</a:t>
            </a:r>
            <a:endParaRPr b="1" sz="1300"/>
          </a:p>
        </p:txBody>
      </p:sp>
      <p:sp>
        <p:nvSpPr>
          <p:cNvPr id="549" name="Google Shape;549;p61"/>
          <p:cNvSpPr txBox="1"/>
          <p:nvPr/>
        </p:nvSpPr>
        <p:spPr>
          <a:xfrm>
            <a:off x="579500" y="1204713"/>
            <a:ext cx="824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Funções de movimento condicionado </a:t>
            </a:r>
            <a:endParaRPr b="1" sz="2000"/>
          </a:p>
        </p:txBody>
      </p:sp>
      <p:pic>
        <p:nvPicPr>
          <p:cNvPr id="550" name="Google Shape;550;p61"/>
          <p:cNvPicPr preferRelativeResize="0"/>
          <p:nvPr/>
        </p:nvPicPr>
        <p:blipFill rotWithShape="1">
          <a:blip r:embed="rId3">
            <a:alphaModFix/>
          </a:blip>
          <a:srcRect b="32999" l="0" r="0" t="33951"/>
          <a:stretch/>
        </p:blipFill>
        <p:spPr>
          <a:xfrm>
            <a:off x="3311500" y="1884402"/>
            <a:ext cx="2781175" cy="15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1"/>
          <p:cNvPicPr preferRelativeResize="0"/>
          <p:nvPr/>
        </p:nvPicPr>
        <p:blipFill rotWithShape="1">
          <a:blip r:embed="rId3">
            <a:alphaModFix/>
          </a:blip>
          <a:srcRect b="0" l="0" r="8567" t="68518"/>
          <a:stretch/>
        </p:blipFill>
        <p:spPr>
          <a:xfrm>
            <a:off x="6362825" y="1855075"/>
            <a:ext cx="2461875" cy="14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1"/>
          <p:cNvPicPr preferRelativeResize="0"/>
          <p:nvPr/>
        </p:nvPicPr>
        <p:blipFill rotWithShape="1">
          <a:blip r:embed="rId3">
            <a:alphaModFix/>
          </a:blip>
          <a:srcRect b="68052" l="0" r="0" t="0"/>
          <a:stretch/>
        </p:blipFill>
        <p:spPr>
          <a:xfrm>
            <a:off x="449350" y="1910300"/>
            <a:ext cx="2781175" cy="150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7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92" name="Google Shape;92;p17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7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" name="Google Shape;94;p17"/>
          <p:cNvSpPr txBox="1"/>
          <p:nvPr/>
        </p:nvSpPr>
        <p:spPr>
          <a:xfrm>
            <a:off x="2168125" y="1123500"/>
            <a:ext cx="49896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pt-BR" sz="2200">
                <a:solidFill>
                  <a:schemeClr val="dk1"/>
                </a:solidFill>
              </a:rPr>
              <a:t>Módulo IRQ (interrupções)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pt-BR" sz="2200">
                <a:solidFill>
                  <a:schemeClr val="dk1"/>
                </a:solidFill>
              </a:rPr>
              <a:t>Módulo Timer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pt-BR" sz="2200">
                <a:solidFill>
                  <a:schemeClr val="dk1"/>
                </a:solidFill>
              </a:rPr>
              <a:t>Uso do módulo PWM para: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pt-BR" sz="2200">
                <a:solidFill>
                  <a:schemeClr val="dk1"/>
                </a:solidFill>
              </a:rPr>
              <a:t>Fade 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pt-BR" sz="2200">
                <a:solidFill>
                  <a:schemeClr val="dk1"/>
                </a:solidFill>
              </a:rPr>
              <a:t>Servo</a:t>
            </a:r>
            <a:endParaRPr sz="2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pt-BR" sz="2200">
                <a:solidFill>
                  <a:schemeClr val="dk1"/>
                </a:solidFill>
              </a:rPr>
              <a:t>Ponte H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pt-BR" sz="2200">
                <a:solidFill>
                  <a:schemeClr val="dk1"/>
                </a:solidFill>
              </a:rPr>
              <a:t>Bluetooth (UART)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chemeClr val="dk1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2142175" y="516675"/>
            <a:ext cx="50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0000"/>
                </a:solidFill>
              </a:rPr>
              <a:t>Tópicos para hoje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2"/>
          <p:cNvSpPr txBox="1"/>
          <p:nvPr>
            <p:ph type="ctrTitle"/>
          </p:nvPr>
        </p:nvSpPr>
        <p:spPr>
          <a:xfrm>
            <a:off x="311696" y="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Thonny</a:t>
            </a:r>
            <a:endParaRPr/>
          </a:p>
        </p:txBody>
      </p:sp>
      <p:grpSp>
        <p:nvGrpSpPr>
          <p:cNvPr id="558" name="Google Shape;558;p62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559" name="Google Shape;559;p62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62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1" name="Google Shape;5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9950" y="2125225"/>
            <a:ext cx="5064099" cy="25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3"/>
          <p:cNvSpPr txBox="1"/>
          <p:nvPr>
            <p:ph type="ctrTitle"/>
          </p:nvPr>
        </p:nvSpPr>
        <p:spPr>
          <a:xfrm>
            <a:off x="311700" y="134325"/>
            <a:ext cx="8520600" cy="150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9</a:t>
            </a:r>
            <a:endParaRPr/>
          </a:p>
        </p:txBody>
      </p:sp>
      <p:grpSp>
        <p:nvGrpSpPr>
          <p:cNvPr id="567" name="Google Shape;567;p63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568" name="Google Shape;568;p63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63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0" name="Google Shape;570;p63"/>
          <p:cNvSpPr txBox="1"/>
          <p:nvPr/>
        </p:nvSpPr>
        <p:spPr>
          <a:xfrm>
            <a:off x="1836975" y="4863550"/>
            <a:ext cx="892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Fonte: </a:t>
            </a:r>
            <a:r>
              <a:rPr lang="pt-BR" sz="1100" u="sng">
                <a:solidFill>
                  <a:schemeClr val="hlink"/>
                </a:solidFill>
                <a:hlinkClick r:id="rId4"/>
              </a:rPr>
              <a:t>https://www.theelectronics.co.in/2021/03/hc-05-bluetooth-module-raspberry-pi-pico.html</a:t>
            </a:r>
            <a:r>
              <a:rPr lang="pt-BR" sz="1100"/>
              <a:t> </a:t>
            </a:r>
            <a:endParaRPr sz="1100"/>
          </a:p>
        </p:txBody>
      </p:sp>
      <p:pic>
        <p:nvPicPr>
          <p:cNvPr id="571" name="Google Shape;571;p63"/>
          <p:cNvPicPr preferRelativeResize="0"/>
          <p:nvPr/>
        </p:nvPicPr>
        <p:blipFill rotWithShape="1">
          <a:blip r:embed="rId5">
            <a:alphaModFix/>
          </a:blip>
          <a:srcRect b="45453" l="0" r="0" t="0"/>
          <a:stretch/>
        </p:blipFill>
        <p:spPr>
          <a:xfrm>
            <a:off x="2009288" y="1942125"/>
            <a:ext cx="5125419" cy="252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4"/>
          <p:cNvSpPr txBox="1"/>
          <p:nvPr/>
        </p:nvSpPr>
        <p:spPr>
          <a:xfrm>
            <a:off x="2051250" y="326775"/>
            <a:ext cx="5041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Usando um módulo Bluetooth HC-05</a:t>
            </a:r>
            <a:endParaRPr b="1"/>
          </a:p>
        </p:txBody>
      </p:sp>
      <p:grpSp>
        <p:nvGrpSpPr>
          <p:cNvPr id="577" name="Google Shape;577;p64"/>
          <p:cNvGrpSpPr/>
          <p:nvPr/>
        </p:nvGrpSpPr>
        <p:grpSpPr>
          <a:xfrm>
            <a:off x="0" y="0"/>
            <a:ext cx="9143997" cy="5143500"/>
            <a:chOff x="0" y="0"/>
            <a:chExt cx="9143997" cy="5143500"/>
          </a:xfrm>
        </p:grpSpPr>
        <p:pic>
          <p:nvPicPr>
            <p:cNvPr id="578" name="Google Shape;578;p64"/>
            <p:cNvPicPr preferRelativeResize="0"/>
            <p:nvPr/>
          </p:nvPicPr>
          <p:blipFill rotWithShape="1">
            <a:blip r:embed="rId3">
              <a:alphaModFix/>
            </a:blip>
            <a:srcRect b="0" l="11033" r="78823" t="0"/>
            <a:stretch/>
          </p:blipFill>
          <p:spPr>
            <a:xfrm>
              <a:off x="0" y="0"/>
              <a:ext cx="92747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64"/>
            <p:cNvPicPr preferRelativeResize="0"/>
            <p:nvPr/>
          </p:nvPicPr>
          <p:blipFill rotWithShape="1">
            <a:blip r:embed="rId3">
              <a:alphaModFix/>
            </a:blip>
            <a:srcRect b="0" l="78824" r="8268" t="0"/>
            <a:stretch/>
          </p:blipFill>
          <p:spPr>
            <a:xfrm>
              <a:off x="7963773" y="0"/>
              <a:ext cx="118022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0" name="Google Shape;580;p64"/>
          <p:cNvGrpSpPr/>
          <p:nvPr/>
        </p:nvGrpSpPr>
        <p:grpSpPr>
          <a:xfrm>
            <a:off x="1645950" y="1358250"/>
            <a:ext cx="5852100" cy="3578225"/>
            <a:chOff x="1645950" y="1358250"/>
            <a:chExt cx="5852100" cy="3578225"/>
          </a:xfrm>
        </p:grpSpPr>
        <p:sp>
          <p:nvSpPr>
            <p:cNvPr id="581" name="Google Shape;581;p64"/>
            <p:cNvSpPr txBox="1"/>
            <p:nvPr/>
          </p:nvSpPr>
          <p:spPr>
            <a:xfrm>
              <a:off x="1645950" y="4043675"/>
              <a:ext cx="5852100" cy="8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300">
                  <a:solidFill>
                    <a:schemeClr val="dk1"/>
                  </a:solidFill>
                </a:rPr>
                <a:t>O Módulo bluetooth HC-05 usa o protocolo de comunicação UART com o Pico</a:t>
              </a:r>
              <a:endParaRPr sz="2300">
                <a:solidFill>
                  <a:schemeClr val="dk1"/>
                </a:solidFill>
              </a:endParaRPr>
            </a:p>
          </p:txBody>
        </p:sp>
        <p:pic>
          <p:nvPicPr>
            <p:cNvPr id="582" name="Google Shape;582;p64"/>
            <p:cNvPicPr preferRelativeResize="0"/>
            <p:nvPr/>
          </p:nvPicPr>
          <p:blipFill rotWithShape="1">
            <a:blip r:embed="rId4">
              <a:alphaModFix/>
            </a:blip>
            <a:srcRect b="45453" l="0" r="0" t="0"/>
            <a:stretch/>
          </p:blipFill>
          <p:spPr>
            <a:xfrm>
              <a:off x="1645950" y="1358250"/>
              <a:ext cx="5701051" cy="2805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5"/>
          <p:cNvSpPr txBox="1"/>
          <p:nvPr/>
        </p:nvSpPr>
        <p:spPr>
          <a:xfrm>
            <a:off x="2051250" y="326775"/>
            <a:ext cx="50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M</a:t>
            </a:r>
            <a:r>
              <a:rPr b="1" lang="pt-BR" sz="3000">
                <a:solidFill>
                  <a:schemeClr val="dk1"/>
                </a:solidFill>
              </a:rPr>
              <a:t>ódulo Bluetooth HC-05</a:t>
            </a:r>
            <a:endParaRPr b="1"/>
          </a:p>
        </p:txBody>
      </p:sp>
      <p:pic>
        <p:nvPicPr>
          <p:cNvPr id="588" name="Google Shape;588;p65"/>
          <p:cNvPicPr preferRelativeResize="0"/>
          <p:nvPr/>
        </p:nvPicPr>
        <p:blipFill rotWithShape="1">
          <a:blip r:embed="rId3">
            <a:alphaModFix/>
          </a:blip>
          <a:srcRect b="2950" l="3232" r="0" t="0"/>
          <a:stretch/>
        </p:blipFill>
        <p:spPr>
          <a:xfrm>
            <a:off x="890650" y="1224375"/>
            <a:ext cx="5613176" cy="3184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65"/>
          <p:cNvGrpSpPr/>
          <p:nvPr/>
        </p:nvGrpSpPr>
        <p:grpSpPr>
          <a:xfrm>
            <a:off x="4252850" y="2232525"/>
            <a:ext cx="3833400" cy="400200"/>
            <a:chOff x="4252850" y="2232525"/>
            <a:chExt cx="3833400" cy="400200"/>
          </a:xfrm>
        </p:grpSpPr>
        <p:sp>
          <p:nvSpPr>
            <p:cNvPr id="590" name="Google Shape;590;p65"/>
            <p:cNvSpPr/>
            <p:nvPr/>
          </p:nvSpPr>
          <p:spPr>
            <a:xfrm>
              <a:off x="4252850" y="2293425"/>
              <a:ext cx="1413900" cy="278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65"/>
            <p:cNvSpPr txBox="1"/>
            <p:nvPr/>
          </p:nvSpPr>
          <p:spPr>
            <a:xfrm>
              <a:off x="5666750" y="2232525"/>
              <a:ext cx="2419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0000"/>
                  </a:solidFill>
                </a:rPr>
                <a:t>Alimentação ( 3.3 ou 5V )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592" name="Google Shape;592;p65"/>
          <p:cNvGrpSpPr/>
          <p:nvPr/>
        </p:nvGrpSpPr>
        <p:grpSpPr>
          <a:xfrm>
            <a:off x="4241725" y="2681375"/>
            <a:ext cx="4230500" cy="615600"/>
            <a:chOff x="4241725" y="2681375"/>
            <a:chExt cx="4230500" cy="615600"/>
          </a:xfrm>
        </p:grpSpPr>
        <p:sp>
          <p:nvSpPr>
            <p:cNvPr id="593" name="Google Shape;593;p65"/>
            <p:cNvSpPr/>
            <p:nvPr/>
          </p:nvSpPr>
          <p:spPr>
            <a:xfrm>
              <a:off x="4241725" y="2716475"/>
              <a:ext cx="1335900" cy="545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65"/>
            <p:cNvSpPr txBox="1"/>
            <p:nvPr/>
          </p:nvSpPr>
          <p:spPr>
            <a:xfrm>
              <a:off x="5622225" y="2681375"/>
              <a:ext cx="2850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0000"/>
                  </a:solidFill>
                </a:rPr>
                <a:t>Entrada (Rx) e saída (Tx) de dados com nível 3.3V</a:t>
              </a: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595" name="Google Shape;595;p65"/>
          <p:cNvSpPr txBox="1"/>
          <p:nvPr/>
        </p:nvSpPr>
        <p:spPr>
          <a:xfrm>
            <a:off x="116400" y="4743300"/>
            <a:ext cx="87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Protocolo Bluetooth: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https://www.gta.ufrj.br/grad/10_1/bluetooth/tecnologia.html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66"/>
          <p:cNvPicPr preferRelativeResize="0"/>
          <p:nvPr/>
        </p:nvPicPr>
        <p:blipFill rotWithShape="1">
          <a:blip r:embed="rId3">
            <a:alphaModFix/>
          </a:blip>
          <a:srcRect b="6226" l="0" r="823" t="0"/>
          <a:stretch/>
        </p:blipFill>
        <p:spPr>
          <a:xfrm>
            <a:off x="200589" y="1146772"/>
            <a:ext cx="6004108" cy="3217538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6"/>
          <p:cNvSpPr/>
          <p:nvPr/>
        </p:nvSpPr>
        <p:spPr>
          <a:xfrm>
            <a:off x="2732277" y="2478162"/>
            <a:ext cx="1043750" cy="167656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6"/>
          <p:cNvSpPr txBox="1"/>
          <p:nvPr/>
        </p:nvSpPr>
        <p:spPr>
          <a:xfrm>
            <a:off x="2051250" y="393550"/>
            <a:ext cx="50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Nível lógico </a:t>
            </a:r>
            <a:r>
              <a:rPr b="1" lang="pt-BR" sz="3000">
                <a:solidFill>
                  <a:schemeClr val="dk1"/>
                </a:solidFill>
              </a:rPr>
              <a:t>HC-05</a:t>
            </a:r>
            <a:endParaRPr b="1"/>
          </a:p>
        </p:txBody>
      </p:sp>
      <p:sp>
        <p:nvSpPr>
          <p:cNvPr id="603" name="Google Shape;603;p66"/>
          <p:cNvSpPr txBox="1"/>
          <p:nvPr/>
        </p:nvSpPr>
        <p:spPr>
          <a:xfrm>
            <a:off x="6301350" y="1431788"/>
            <a:ext cx="2582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O </a:t>
            </a:r>
            <a:r>
              <a:rPr lang="pt-BR" sz="2000"/>
              <a:t>nível</a:t>
            </a:r>
            <a:r>
              <a:rPr lang="pt-BR" sz="2000"/>
              <a:t> lógico do módulo é 3.3V, por isso com um Arduino (5V) precisa-se de um divisor resistivo, para poder entregar os 3.3V da comunicação.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7"/>
          <p:cNvSpPr txBox="1"/>
          <p:nvPr/>
        </p:nvSpPr>
        <p:spPr>
          <a:xfrm>
            <a:off x="449350" y="237700"/>
            <a:ext cx="8601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chemeClr val="dk1"/>
                </a:solidFill>
              </a:rPr>
              <a:t>Usando o módulo HC-05 - Bluetooth</a:t>
            </a:r>
            <a:endParaRPr b="1" sz="1300"/>
          </a:p>
        </p:txBody>
      </p:sp>
      <p:sp>
        <p:nvSpPr>
          <p:cNvPr id="609" name="Google Shape;609;p67"/>
          <p:cNvSpPr txBox="1"/>
          <p:nvPr/>
        </p:nvSpPr>
        <p:spPr>
          <a:xfrm>
            <a:off x="152400" y="681438"/>
            <a:ext cx="824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“Setup”							“Loop”</a:t>
            </a:r>
            <a:endParaRPr b="1" sz="2000"/>
          </a:p>
        </p:txBody>
      </p:sp>
      <p:pic>
        <p:nvPicPr>
          <p:cNvPr id="610" name="Google Shape;610;p67"/>
          <p:cNvPicPr preferRelativeResize="0"/>
          <p:nvPr/>
        </p:nvPicPr>
        <p:blipFill rotWithShape="1">
          <a:blip r:embed="rId3">
            <a:alphaModFix/>
          </a:blip>
          <a:srcRect b="0" l="0" r="0" t="4168"/>
          <a:stretch/>
        </p:blipFill>
        <p:spPr>
          <a:xfrm>
            <a:off x="152400" y="1174050"/>
            <a:ext cx="4328374" cy="21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81526"/>
            <a:ext cx="3733300" cy="39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8"/>
          <p:cNvSpPr txBox="1"/>
          <p:nvPr>
            <p:ph type="ctrTitle"/>
          </p:nvPr>
        </p:nvSpPr>
        <p:spPr>
          <a:xfrm>
            <a:off x="311700" y="407125"/>
            <a:ext cx="85206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controle</a:t>
            </a:r>
            <a:endParaRPr/>
          </a:p>
        </p:txBody>
      </p:sp>
      <p:grpSp>
        <p:nvGrpSpPr>
          <p:cNvPr id="617" name="Google Shape;617;p68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618" name="Google Shape;618;p68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68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0" name="Google Shape;620;p68"/>
          <p:cNvPicPr preferRelativeResize="0"/>
          <p:nvPr/>
        </p:nvPicPr>
        <p:blipFill rotWithShape="1">
          <a:blip r:embed="rId4">
            <a:alphaModFix/>
          </a:blip>
          <a:srcRect b="29007" l="0" r="0" t="0"/>
          <a:stretch/>
        </p:blipFill>
        <p:spPr>
          <a:xfrm>
            <a:off x="3125400" y="1313725"/>
            <a:ext cx="2893199" cy="365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9"/>
          <p:cNvSpPr txBox="1"/>
          <p:nvPr>
            <p:ph type="ctrTitle"/>
          </p:nvPr>
        </p:nvSpPr>
        <p:spPr>
          <a:xfrm>
            <a:off x="311700" y="134325"/>
            <a:ext cx="8520600" cy="150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Thonny</a:t>
            </a:r>
            <a:endParaRPr/>
          </a:p>
        </p:txBody>
      </p:sp>
      <p:grpSp>
        <p:nvGrpSpPr>
          <p:cNvPr id="626" name="Google Shape;626;p69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627" name="Google Shape;627;p69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69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9" name="Google Shape;62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775" y="1641523"/>
            <a:ext cx="5317575" cy="32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70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2" y="0"/>
            <a:ext cx="9144000" cy="6252324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0"/>
          <p:cNvSpPr txBox="1"/>
          <p:nvPr>
            <p:ph type="title"/>
          </p:nvPr>
        </p:nvSpPr>
        <p:spPr>
          <a:xfrm>
            <a:off x="311700" y="367650"/>
            <a:ext cx="4594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60">
                <a:solidFill>
                  <a:srgbClr val="741B47"/>
                </a:solidFill>
              </a:rPr>
              <a:t>from </a:t>
            </a:r>
            <a:r>
              <a:rPr lang="pt-BR" sz="2660"/>
              <a:t>machine </a:t>
            </a:r>
            <a:r>
              <a:rPr b="1" lang="pt-BR" sz="2660">
                <a:solidFill>
                  <a:srgbClr val="741B47"/>
                </a:solidFill>
              </a:rPr>
              <a:t>import </a:t>
            </a:r>
            <a:r>
              <a:rPr b="1" lang="pt-BR" sz="2660"/>
              <a:t>UART</a:t>
            </a:r>
            <a:endParaRPr b="1" sz="2660"/>
          </a:p>
        </p:txBody>
      </p:sp>
      <p:sp>
        <p:nvSpPr>
          <p:cNvPr id="636" name="Google Shape;636;p70"/>
          <p:cNvSpPr txBox="1"/>
          <p:nvPr>
            <p:ph idx="1" type="body"/>
          </p:nvPr>
        </p:nvSpPr>
        <p:spPr>
          <a:xfrm>
            <a:off x="1872775" y="1311300"/>
            <a:ext cx="6782100" cy="3179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22222"/>
                </a:solidFill>
              </a:rPr>
              <a:t>O Módulo UART é usado para trocar de informações entre dispositivos que utilizam comunicação </a:t>
            </a:r>
            <a:r>
              <a:rPr b="1" lang="pt-BR" sz="1600">
                <a:solidFill>
                  <a:srgbClr val="222222"/>
                </a:solidFill>
              </a:rPr>
              <a:t>Serial</a:t>
            </a:r>
            <a:r>
              <a:rPr lang="pt-BR" sz="1600">
                <a:solidFill>
                  <a:srgbClr val="222222"/>
                </a:solidFill>
              </a:rPr>
              <a:t>. 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22222"/>
                </a:solidFill>
              </a:rPr>
              <a:t>Quando conectamos o USB no Pico, por trás estamos usando a comunicação UART via barramento.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>
                <a:solidFill>
                  <a:srgbClr val="222222"/>
                </a:solidFill>
              </a:rPr>
              <a:t>Quando usamos um módulo Bluetooth, estamos criando uma conexão UART entre os dispositivos com transmissão de dados via rádio em 2.4GHz de frequência. </a:t>
            </a:r>
            <a:endParaRPr sz="1600">
              <a:solidFill>
                <a:srgbClr val="222222"/>
              </a:solidFill>
            </a:endParaRPr>
          </a:p>
        </p:txBody>
      </p:sp>
      <p:sp>
        <p:nvSpPr>
          <p:cNvPr id="637" name="Google Shape;637;p70"/>
          <p:cNvSpPr txBox="1"/>
          <p:nvPr/>
        </p:nvSpPr>
        <p:spPr>
          <a:xfrm>
            <a:off x="0" y="4743300"/>
            <a:ext cx="967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Para ver mais acesse: </a:t>
            </a:r>
            <a:r>
              <a:rPr lang="pt-BR" sz="1300" u="sng">
                <a:solidFill>
                  <a:schemeClr val="hlink"/>
                </a:solidFill>
                <a:hlinkClick r:id="rId4"/>
              </a:rPr>
              <a:t>https://docs.micropython.org/en/latest/library/machine.UART.html?highlight=uart#machine.UART</a:t>
            </a:r>
            <a:r>
              <a:rPr lang="pt-BR" sz="1300"/>
              <a:t> 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71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2" y="0"/>
            <a:ext cx="9144000" cy="6252324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1"/>
          <p:cNvSpPr txBox="1"/>
          <p:nvPr>
            <p:ph type="title"/>
          </p:nvPr>
        </p:nvSpPr>
        <p:spPr>
          <a:xfrm>
            <a:off x="265500" y="2638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pt-BR"/>
            </a:br>
            <a:r>
              <a:rPr lang="pt-BR"/>
              <a:t>machine.</a:t>
            </a:r>
            <a:r>
              <a:rPr lang="pt-BR">
                <a:solidFill>
                  <a:srgbClr val="741B47"/>
                </a:solidFill>
              </a:rPr>
              <a:t>UART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644" name="Google Shape;644;p71"/>
          <p:cNvSpPr txBox="1"/>
          <p:nvPr>
            <p:ph idx="2" type="body"/>
          </p:nvPr>
        </p:nvSpPr>
        <p:spPr>
          <a:xfrm>
            <a:off x="4919700" y="510450"/>
            <a:ext cx="4170300" cy="41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741B47"/>
                </a:solidFill>
              </a:rPr>
              <a:t>from </a:t>
            </a:r>
            <a:r>
              <a:rPr lang="pt-BR">
                <a:solidFill>
                  <a:srgbClr val="222222"/>
                </a:solidFill>
              </a:rPr>
              <a:t>machine </a:t>
            </a:r>
            <a:r>
              <a:rPr b="1" lang="pt-BR">
                <a:solidFill>
                  <a:srgbClr val="741B47"/>
                </a:solidFill>
              </a:rPr>
              <a:t>import </a:t>
            </a:r>
            <a:r>
              <a:rPr lang="pt-BR">
                <a:solidFill>
                  <a:srgbClr val="222222"/>
                </a:solidFill>
              </a:rPr>
              <a:t>UART 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Bluetooth = UART( ARGS )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NUM_UART = Depende dos pinos TX e RX usados na conexão ( Pinout )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Baudrate = Velocidade da conexão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TX e RX = Pinos da comunicação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Bits, Parity e Stop = Configurações do protocolo UART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645" name="Google Shape;645;p71"/>
          <p:cNvSpPr txBox="1"/>
          <p:nvPr>
            <p:ph idx="1" type="subTitle"/>
          </p:nvPr>
        </p:nvSpPr>
        <p:spPr>
          <a:xfrm>
            <a:off x="265500" y="1807275"/>
            <a:ext cx="4045200" cy="28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Para usarmos o UART primeiro temos que </a:t>
            </a:r>
            <a:r>
              <a:rPr lang="pt-BR">
                <a:solidFill>
                  <a:srgbClr val="222222"/>
                </a:solidFill>
              </a:rPr>
              <a:t>iniciá</a:t>
            </a:r>
            <a:r>
              <a:rPr lang="pt-BR">
                <a:solidFill>
                  <a:srgbClr val="222222"/>
                </a:solidFill>
              </a:rPr>
              <a:t>-lo, passando alguns argumentos de inicialização que definirão a conexão:</a:t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UART( ARGS ) </a:t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</a:endParaRPr>
          </a:p>
          <a:p>
            <a:pPr indent="-321945" lvl="0" marL="4572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lang="pt-BR">
                <a:solidFill>
                  <a:srgbClr val="222222"/>
                </a:solidFill>
              </a:rPr>
              <a:t>NUM_UART</a:t>
            </a:r>
            <a:endParaRPr>
              <a:solidFill>
                <a:srgbClr val="222222"/>
              </a:solidFill>
            </a:endParaRPr>
          </a:p>
          <a:p>
            <a:pPr indent="-321945" lvl="0" marL="4572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lang="pt-BR">
                <a:solidFill>
                  <a:srgbClr val="222222"/>
                </a:solidFill>
              </a:rPr>
              <a:t>BAUDRATE</a:t>
            </a:r>
            <a:endParaRPr>
              <a:solidFill>
                <a:srgbClr val="222222"/>
              </a:solidFill>
            </a:endParaRPr>
          </a:p>
          <a:p>
            <a:pPr indent="-321945" lvl="0" marL="4572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lang="pt-BR">
                <a:solidFill>
                  <a:srgbClr val="222222"/>
                </a:solidFill>
              </a:rPr>
              <a:t>TX_PIN</a:t>
            </a:r>
            <a:endParaRPr>
              <a:solidFill>
                <a:srgbClr val="222222"/>
              </a:solidFill>
            </a:endParaRPr>
          </a:p>
          <a:p>
            <a:pPr indent="-321945" lvl="0" marL="4572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lang="pt-BR">
                <a:solidFill>
                  <a:srgbClr val="222222"/>
                </a:solidFill>
              </a:rPr>
              <a:t>RX_PIN</a:t>
            </a:r>
            <a:endParaRPr>
              <a:solidFill>
                <a:srgbClr val="222222"/>
              </a:solidFill>
            </a:endParaRPr>
          </a:p>
          <a:p>
            <a:pPr indent="-321945" lvl="0" marL="4572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lang="pt-BR">
                <a:solidFill>
                  <a:srgbClr val="222222"/>
                </a:solidFill>
              </a:rPr>
              <a:t>BITS</a:t>
            </a:r>
            <a:endParaRPr>
              <a:solidFill>
                <a:srgbClr val="222222"/>
              </a:solidFill>
            </a:endParaRPr>
          </a:p>
          <a:p>
            <a:pPr indent="-321945" lvl="0" marL="4572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lang="pt-BR">
                <a:solidFill>
                  <a:srgbClr val="222222"/>
                </a:solidFill>
              </a:rPr>
              <a:t>PARITY</a:t>
            </a:r>
            <a:endParaRPr>
              <a:solidFill>
                <a:srgbClr val="222222"/>
              </a:solidFill>
            </a:endParaRPr>
          </a:p>
          <a:p>
            <a:pPr indent="-321945" lvl="0" marL="4572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lang="pt-BR">
                <a:solidFill>
                  <a:srgbClr val="222222"/>
                </a:solidFill>
              </a:rPr>
              <a:t>STOP </a:t>
            </a:r>
            <a:endParaRPr>
              <a:solidFill>
                <a:srgbClr val="222222"/>
              </a:solidFill>
            </a:endParaRPr>
          </a:p>
        </p:txBody>
      </p:sp>
      <p:cxnSp>
        <p:nvCxnSpPr>
          <p:cNvPr id="646" name="Google Shape;646;p71"/>
          <p:cNvCxnSpPr/>
          <p:nvPr/>
        </p:nvCxnSpPr>
        <p:spPr>
          <a:xfrm flipH="1" rot="10800000">
            <a:off x="415425" y="4639025"/>
            <a:ext cx="3907200" cy="19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47" name="Google Shape;647;p71"/>
          <p:cNvSpPr txBox="1"/>
          <p:nvPr/>
        </p:nvSpPr>
        <p:spPr>
          <a:xfrm>
            <a:off x="4625575" y="4166925"/>
            <a:ext cx="45720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500">
                <a:solidFill>
                  <a:srgbClr val="222222"/>
                </a:solidFill>
              </a:rPr>
              <a:t>Bluetooth = UART( 0, 9600, tx = Pin(0), rx = Pin(1) ) 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8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101" name="Google Shape;101;p18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8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18"/>
          <p:cNvSpPr txBox="1"/>
          <p:nvPr/>
        </p:nvSpPr>
        <p:spPr>
          <a:xfrm>
            <a:off x="2168125" y="1123500"/>
            <a:ext cx="49896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pt-BR" sz="2300">
                <a:solidFill>
                  <a:schemeClr val="dk1"/>
                </a:solidFill>
              </a:rPr>
              <a:t>Fazer o uso do Thonny para programar o Pico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300"/>
              <a:buChar char="●"/>
            </a:pPr>
            <a:r>
              <a:rPr lang="pt-BR" sz="2300">
                <a:solidFill>
                  <a:srgbClr val="990000"/>
                </a:solidFill>
              </a:rPr>
              <a:t>Usando o </a:t>
            </a:r>
            <a:r>
              <a:rPr i="1" lang="pt-BR" sz="2300">
                <a:solidFill>
                  <a:srgbClr val="990000"/>
                </a:solidFill>
              </a:rPr>
              <a:t>Wokwi </a:t>
            </a:r>
            <a:r>
              <a:rPr lang="pt-BR" sz="2300">
                <a:solidFill>
                  <a:srgbClr val="990000"/>
                </a:solidFill>
              </a:rPr>
              <a:t>para simular circuitos ( .json )</a:t>
            </a:r>
            <a:endParaRPr sz="2300">
              <a:solidFill>
                <a:srgbClr val="99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300"/>
              <a:buChar char="●"/>
            </a:pPr>
            <a:r>
              <a:rPr lang="pt-BR" sz="2300">
                <a:solidFill>
                  <a:srgbClr val="980000"/>
                </a:solidFill>
              </a:rPr>
              <a:t>Uso do ESP com </a:t>
            </a:r>
            <a:r>
              <a:rPr i="1" lang="pt-BR" sz="2300">
                <a:solidFill>
                  <a:srgbClr val="980000"/>
                </a:solidFill>
              </a:rPr>
              <a:t>Micropython</a:t>
            </a:r>
            <a:endParaRPr i="1" sz="2300">
              <a:solidFill>
                <a:srgbClr val="98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98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980000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300"/>
              <a:buChar char="●"/>
            </a:pPr>
            <a:r>
              <a:rPr lang="pt-BR" sz="2300">
                <a:solidFill>
                  <a:srgbClr val="980000"/>
                </a:solidFill>
              </a:rPr>
              <a:t>Um pouco de </a:t>
            </a:r>
            <a:r>
              <a:rPr i="1" lang="pt-BR" sz="2300">
                <a:solidFill>
                  <a:srgbClr val="980000"/>
                </a:solidFill>
              </a:rPr>
              <a:t>Fritzing </a:t>
            </a:r>
            <a:endParaRPr i="1" sz="2300">
              <a:solidFill>
                <a:srgbClr val="980000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2142175" y="516675"/>
            <a:ext cx="50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0000"/>
                </a:solidFill>
              </a:rPr>
              <a:t>Tópicos para hoje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72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2" y="0"/>
            <a:ext cx="9144000" cy="6252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72"/>
          <p:cNvSpPr txBox="1"/>
          <p:nvPr>
            <p:ph type="title"/>
          </p:nvPr>
        </p:nvSpPr>
        <p:spPr>
          <a:xfrm>
            <a:off x="265500" y="2638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pt-BR"/>
            </a:br>
            <a:r>
              <a:rPr lang="pt-BR"/>
              <a:t>machine.</a:t>
            </a:r>
            <a:r>
              <a:rPr lang="pt-BR">
                <a:solidFill>
                  <a:srgbClr val="741B47"/>
                </a:solidFill>
              </a:rPr>
              <a:t>UART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654" name="Google Shape;654;p72"/>
          <p:cNvSpPr txBox="1"/>
          <p:nvPr>
            <p:ph idx="2" type="body"/>
          </p:nvPr>
        </p:nvSpPr>
        <p:spPr>
          <a:xfrm>
            <a:off x="4919700" y="510450"/>
            <a:ext cx="4170300" cy="41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741B47"/>
                </a:solidFill>
              </a:rPr>
              <a:t>from </a:t>
            </a:r>
            <a:r>
              <a:rPr lang="pt-BR">
                <a:solidFill>
                  <a:srgbClr val="222222"/>
                </a:solidFill>
              </a:rPr>
              <a:t>machine </a:t>
            </a:r>
            <a:r>
              <a:rPr b="1" lang="pt-BR">
                <a:solidFill>
                  <a:srgbClr val="741B47"/>
                </a:solidFill>
              </a:rPr>
              <a:t>import </a:t>
            </a:r>
            <a:r>
              <a:rPr lang="pt-BR">
                <a:solidFill>
                  <a:srgbClr val="222222"/>
                </a:solidFill>
              </a:rPr>
              <a:t>UART 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Bluetooth = UART( NUM, BAUDS )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Para lermos N bytes: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Bluetooth.</a:t>
            </a:r>
            <a:r>
              <a:rPr lang="pt-BR">
                <a:solidFill>
                  <a:srgbClr val="741B47"/>
                </a:solidFill>
              </a:rPr>
              <a:t>read( N ) </a:t>
            </a:r>
            <a:endParaRPr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Para lermos uma linha, ou seja, até encontrar a quebra ‘\n’: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222222"/>
                </a:solidFill>
              </a:rPr>
              <a:t>Bluetooth.</a:t>
            </a:r>
            <a:r>
              <a:rPr lang="pt-BR">
                <a:solidFill>
                  <a:srgbClr val="741B47"/>
                </a:solidFill>
              </a:rPr>
              <a:t>readline() 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655" name="Google Shape;655;p72"/>
          <p:cNvSpPr txBox="1"/>
          <p:nvPr>
            <p:ph idx="1" type="subTitle"/>
          </p:nvPr>
        </p:nvSpPr>
        <p:spPr>
          <a:xfrm>
            <a:off x="265500" y="1807275"/>
            <a:ext cx="4045200" cy="26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Para usarmos o UART podemos chamar os métodos (funções):</a:t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UART.read( N ) </a:t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UART.read( )  </a:t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UART.readline( )</a:t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UART.readinto( buffer )</a:t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UART.write( M )</a:t>
            </a:r>
            <a:endParaRPr>
              <a:solidFill>
                <a:srgbClr val="222222"/>
              </a:solidFill>
            </a:endParaRPr>
          </a:p>
        </p:txBody>
      </p:sp>
      <p:cxnSp>
        <p:nvCxnSpPr>
          <p:cNvPr id="656" name="Google Shape;656;p72"/>
          <p:cNvCxnSpPr/>
          <p:nvPr/>
        </p:nvCxnSpPr>
        <p:spPr>
          <a:xfrm flipH="1" rot="10800000">
            <a:off x="415425" y="4639025"/>
            <a:ext cx="3907200" cy="19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73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2" y="0"/>
            <a:ext cx="9144000" cy="6252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73"/>
          <p:cNvSpPr txBox="1"/>
          <p:nvPr>
            <p:ph type="title"/>
          </p:nvPr>
        </p:nvSpPr>
        <p:spPr>
          <a:xfrm>
            <a:off x="265500" y="2638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pt-BR"/>
            </a:br>
            <a:r>
              <a:rPr lang="pt-BR"/>
              <a:t>machine.</a:t>
            </a:r>
            <a:r>
              <a:rPr lang="pt-BR">
                <a:solidFill>
                  <a:srgbClr val="741B47"/>
                </a:solidFill>
              </a:rPr>
              <a:t>UART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663" name="Google Shape;663;p73"/>
          <p:cNvSpPr txBox="1"/>
          <p:nvPr>
            <p:ph idx="2" type="body"/>
          </p:nvPr>
        </p:nvSpPr>
        <p:spPr>
          <a:xfrm>
            <a:off x="4919700" y="510450"/>
            <a:ext cx="4170300" cy="41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741B47"/>
                </a:solidFill>
              </a:rPr>
              <a:t>from </a:t>
            </a:r>
            <a:r>
              <a:rPr lang="pt-BR">
                <a:solidFill>
                  <a:srgbClr val="222222"/>
                </a:solidFill>
              </a:rPr>
              <a:t>machine </a:t>
            </a:r>
            <a:r>
              <a:rPr b="1" lang="pt-BR">
                <a:solidFill>
                  <a:srgbClr val="741B47"/>
                </a:solidFill>
              </a:rPr>
              <a:t>import </a:t>
            </a:r>
            <a:r>
              <a:rPr lang="pt-BR">
                <a:solidFill>
                  <a:srgbClr val="222222"/>
                </a:solidFill>
              </a:rPr>
              <a:t>UART 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Bluetooth = UART( NUM, BAUDS )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Para lermos e armazenarmos em um buffer automaticamente: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Bluetooth.</a:t>
            </a:r>
            <a:r>
              <a:rPr lang="pt-BR">
                <a:solidFill>
                  <a:srgbClr val="741B47"/>
                </a:solidFill>
              </a:rPr>
              <a:t>readinto( </a:t>
            </a:r>
            <a:r>
              <a:rPr lang="pt-BR">
                <a:solidFill>
                  <a:schemeClr val="dk1"/>
                </a:solidFill>
              </a:rPr>
              <a:t>BUFFER </a:t>
            </a:r>
            <a:r>
              <a:rPr lang="pt-BR">
                <a:solidFill>
                  <a:srgbClr val="741B47"/>
                </a:solidFill>
              </a:rPr>
              <a:t>) </a:t>
            </a:r>
            <a:endParaRPr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BUFFER = </a:t>
            </a:r>
            <a:r>
              <a:rPr lang="pt-BR">
                <a:solidFill>
                  <a:srgbClr val="1155CC"/>
                </a:solidFill>
              </a:rPr>
              <a:t>bytearray</a:t>
            </a:r>
            <a:r>
              <a:rPr lang="pt-BR">
                <a:solidFill>
                  <a:schemeClr val="dk1"/>
                </a:solidFill>
              </a:rPr>
              <a:t>( N 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Para escrevermos M bytes (Enviarmos do Pico para o dispositivo): 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222222"/>
                </a:solidFill>
              </a:rPr>
              <a:t>Bluetooth.</a:t>
            </a:r>
            <a:r>
              <a:rPr lang="pt-BR">
                <a:solidFill>
                  <a:srgbClr val="741B47"/>
                </a:solidFill>
              </a:rPr>
              <a:t>write</a:t>
            </a:r>
            <a:r>
              <a:rPr lang="pt-BR">
                <a:solidFill>
                  <a:srgbClr val="741B47"/>
                </a:solidFill>
              </a:rPr>
              <a:t>( </a:t>
            </a:r>
            <a:r>
              <a:rPr lang="pt-BR">
                <a:solidFill>
                  <a:schemeClr val="dk1"/>
                </a:solidFill>
              </a:rPr>
              <a:t>M</a:t>
            </a:r>
            <a:r>
              <a:rPr lang="pt-BR">
                <a:solidFill>
                  <a:srgbClr val="741B47"/>
                </a:solidFill>
              </a:rPr>
              <a:t> ) 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664" name="Google Shape;664;p73"/>
          <p:cNvSpPr txBox="1"/>
          <p:nvPr>
            <p:ph idx="1" type="subTitle"/>
          </p:nvPr>
        </p:nvSpPr>
        <p:spPr>
          <a:xfrm>
            <a:off x="265500" y="1807275"/>
            <a:ext cx="4045200" cy="26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Para usarmos o UART podemos chamar os métodos (funções):</a:t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UART.read( N ) </a:t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UART.read( )  </a:t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UART.readline( )</a:t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UART.readinto( buffer )</a:t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UART.write( M )</a:t>
            </a:r>
            <a:endParaRPr>
              <a:solidFill>
                <a:srgbClr val="222222"/>
              </a:solidFill>
            </a:endParaRPr>
          </a:p>
        </p:txBody>
      </p:sp>
      <p:cxnSp>
        <p:nvCxnSpPr>
          <p:cNvPr id="665" name="Google Shape;665;p73"/>
          <p:cNvCxnSpPr/>
          <p:nvPr/>
        </p:nvCxnSpPr>
        <p:spPr>
          <a:xfrm flipH="1" rot="10800000">
            <a:off x="415425" y="4639025"/>
            <a:ext cx="3907200" cy="19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74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2" y="0"/>
            <a:ext cx="9144000" cy="6252324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4"/>
          <p:cNvSpPr txBox="1"/>
          <p:nvPr>
            <p:ph type="title"/>
          </p:nvPr>
        </p:nvSpPr>
        <p:spPr>
          <a:xfrm>
            <a:off x="265500" y="2638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pt-BR"/>
            </a:br>
            <a:r>
              <a:rPr lang="pt-BR"/>
              <a:t>machine.</a:t>
            </a:r>
            <a:r>
              <a:rPr lang="pt-BR">
                <a:solidFill>
                  <a:srgbClr val="741B47"/>
                </a:solidFill>
              </a:rPr>
              <a:t>UART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672" name="Google Shape;672;p74"/>
          <p:cNvSpPr txBox="1"/>
          <p:nvPr>
            <p:ph idx="2" type="body"/>
          </p:nvPr>
        </p:nvSpPr>
        <p:spPr>
          <a:xfrm>
            <a:off x="4919700" y="263825"/>
            <a:ext cx="4170300" cy="47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741B47"/>
                </a:solidFill>
              </a:rPr>
              <a:t>from </a:t>
            </a:r>
            <a:r>
              <a:rPr lang="pt-BR">
                <a:solidFill>
                  <a:srgbClr val="222222"/>
                </a:solidFill>
              </a:rPr>
              <a:t>machine </a:t>
            </a:r>
            <a:r>
              <a:rPr b="1" lang="pt-BR">
                <a:solidFill>
                  <a:srgbClr val="741B47"/>
                </a:solidFill>
              </a:rPr>
              <a:t>import </a:t>
            </a:r>
            <a:r>
              <a:rPr lang="pt-BR">
                <a:solidFill>
                  <a:srgbClr val="222222"/>
                </a:solidFill>
              </a:rPr>
              <a:t>UART 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Bluetooth = UART( NUM, BAUDS )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Para pegarmos o número de bytes que foram recebidos na conexão, usamos: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recv = Bluetooth.</a:t>
            </a:r>
            <a:r>
              <a:rPr lang="pt-BR">
                <a:solidFill>
                  <a:srgbClr val="741B47"/>
                </a:solidFill>
              </a:rPr>
              <a:t>any() </a:t>
            </a:r>
            <a:endParaRPr sz="1000"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É importante salientar que o protocolo UART implementa um sistema de Fila, então toda vez que lermos um byte com o .read() esse byte sairá da fila e não poderá mais ser lido.</a:t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Portanto, usarmos </a:t>
            </a:r>
            <a:r>
              <a:rPr b="1" lang="pt-BR">
                <a:solidFill>
                  <a:srgbClr val="222222"/>
                </a:solidFill>
              </a:rPr>
              <a:t>UART.read( UART.any() ) </a:t>
            </a:r>
            <a:endParaRPr b="1"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222222"/>
                </a:solidFill>
              </a:rPr>
              <a:t>iremos ler de uma só vez, todos os bytes recebidos e armazenados no buffer do HC-05.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673" name="Google Shape;673;p74"/>
          <p:cNvSpPr txBox="1"/>
          <p:nvPr>
            <p:ph idx="1" type="subTitle"/>
          </p:nvPr>
        </p:nvSpPr>
        <p:spPr>
          <a:xfrm>
            <a:off x="265500" y="1807275"/>
            <a:ext cx="4045200" cy="26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Outras funções </a:t>
            </a:r>
            <a:r>
              <a:rPr lang="pt-BR">
                <a:solidFill>
                  <a:srgbClr val="222222"/>
                </a:solidFill>
              </a:rPr>
              <a:t>interessantes</a:t>
            </a:r>
            <a:r>
              <a:rPr lang="pt-BR">
                <a:solidFill>
                  <a:srgbClr val="222222"/>
                </a:solidFill>
              </a:rPr>
              <a:t> do UART para fazer o controle de fluxo de bytes transmitidos são: </a:t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UART.any( ) </a:t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UART.irq( func) </a:t>
            </a:r>
            <a:endParaRPr>
              <a:solidFill>
                <a:srgbClr val="222222"/>
              </a:solidFill>
            </a:endParaRPr>
          </a:p>
        </p:txBody>
      </p:sp>
      <p:cxnSp>
        <p:nvCxnSpPr>
          <p:cNvPr id="674" name="Google Shape;674;p74"/>
          <p:cNvCxnSpPr/>
          <p:nvPr/>
        </p:nvCxnSpPr>
        <p:spPr>
          <a:xfrm flipH="1" rot="10800000">
            <a:off x="415425" y="4639025"/>
            <a:ext cx="3907200" cy="19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75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2" y="0"/>
            <a:ext cx="9144000" cy="6252324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75"/>
          <p:cNvSpPr txBox="1"/>
          <p:nvPr>
            <p:ph type="title"/>
          </p:nvPr>
        </p:nvSpPr>
        <p:spPr>
          <a:xfrm>
            <a:off x="265500" y="2638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pt-BR"/>
            </a:br>
            <a:r>
              <a:rPr lang="pt-BR"/>
              <a:t>machine.</a:t>
            </a:r>
            <a:r>
              <a:rPr lang="pt-BR">
                <a:solidFill>
                  <a:srgbClr val="741B47"/>
                </a:solidFill>
              </a:rPr>
              <a:t>UART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681" name="Google Shape;681;p75"/>
          <p:cNvSpPr txBox="1"/>
          <p:nvPr>
            <p:ph idx="2" type="body"/>
          </p:nvPr>
        </p:nvSpPr>
        <p:spPr>
          <a:xfrm>
            <a:off x="4919700" y="263825"/>
            <a:ext cx="4170300" cy="47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741B47"/>
                </a:solidFill>
              </a:rPr>
              <a:t>from </a:t>
            </a:r>
            <a:r>
              <a:rPr lang="pt-BR">
                <a:solidFill>
                  <a:srgbClr val="222222"/>
                </a:solidFill>
              </a:rPr>
              <a:t>machine </a:t>
            </a:r>
            <a:r>
              <a:rPr b="1" lang="pt-BR">
                <a:solidFill>
                  <a:srgbClr val="741B47"/>
                </a:solidFill>
              </a:rPr>
              <a:t>import </a:t>
            </a:r>
            <a:r>
              <a:rPr lang="pt-BR">
                <a:solidFill>
                  <a:srgbClr val="222222"/>
                </a:solidFill>
              </a:rPr>
              <a:t>UART 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Bluetooth = UART( NUM, BAUDS )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Se quisermos usar uma interrupção toda vez que um byte for recebido via UART, podemos usar o método: </a:t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UART.</a:t>
            </a:r>
            <a:r>
              <a:rPr lang="pt-BR">
                <a:solidFill>
                  <a:srgbClr val="741B47"/>
                </a:solidFill>
              </a:rPr>
              <a:t>irq</a:t>
            </a:r>
            <a:r>
              <a:rPr lang="pt-BR">
                <a:solidFill>
                  <a:srgbClr val="222222"/>
                </a:solidFill>
              </a:rPr>
              <a:t>( FUNCAO_IRQ ) </a:t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222222"/>
                </a:solidFill>
              </a:rPr>
              <a:t>esse argumento FUNCAO_IRQ é uma função construída no código e será chamada toda vez que um byte for recebido.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682" name="Google Shape;682;p75"/>
          <p:cNvSpPr txBox="1"/>
          <p:nvPr>
            <p:ph idx="1" type="subTitle"/>
          </p:nvPr>
        </p:nvSpPr>
        <p:spPr>
          <a:xfrm>
            <a:off x="265500" y="1807275"/>
            <a:ext cx="4045200" cy="26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Outras funções interessantes do UART para fazer o controle de fluxo de bytes transmitidos são: </a:t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UART.any( ) </a:t>
            </a:r>
            <a:endParaRPr>
              <a:solidFill>
                <a:srgbClr val="22222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UART.irq( func) </a:t>
            </a:r>
            <a:endParaRPr>
              <a:solidFill>
                <a:srgbClr val="222222"/>
              </a:solidFill>
            </a:endParaRPr>
          </a:p>
        </p:txBody>
      </p:sp>
      <p:cxnSp>
        <p:nvCxnSpPr>
          <p:cNvPr id="683" name="Google Shape;683;p75"/>
          <p:cNvCxnSpPr/>
          <p:nvPr/>
        </p:nvCxnSpPr>
        <p:spPr>
          <a:xfrm flipH="1" rot="10800000">
            <a:off x="415425" y="4639025"/>
            <a:ext cx="3907200" cy="19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6"/>
          <p:cNvSpPr txBox="1"/>
          <p:nvPr/>
        </p:nvSpPr>
        <p:spPr>
          <a:xfrm>
            <a:off x="449350" y="237700"/>
            <a:ext cx="8601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chemeClr val="dk1"/>
                </a:solidFill>
              </a:rPr>
              <a:t>Usando o módulo HC-05 - Bluetooth</a:t>
            </a:r>
            <a:endParaRPr b="1" sz="1300"/>
          </a:p>
        </p:txBody>
      </p:sp>
      <p:sp>
        <p:nvSpPr>
          <p:cNvPr id="689" name="Google Shape;689;p76"/>
          <p:cNvSpPr txBox="1"/>
          <p:nvPr/>
        </p:nvSpPr>
        <p:spPr>
          <a:xfrm>
            <a:off x="152400" y="681438"/>
            <a:ext cx="824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“Setup”							“Loop”</a:t>
            </a:r>
            <a:endParaRPr b="1" sz="2000"/>
          </a:p>
        </p:txBody>
      </p:sp>
      <p:pic>
        <p:nvPicPr>
          <p:cNvPr id="690" name="Google Shape;690;p76"/>
          <p:cNvPicPr preferRelativeResize="0"/>
          <p:nvPr/>
        </p:nvPicPr>
        <p:blipFill rotWithShape="1">
          <a:blip r:embed="rId3">
            <a:alphaModFix/>
          </a:blip>
          <a:srcRect b="0" l="0" r="0" t="4168"/>
          <a:stretch/>
        </p:blipFill>
        <p:spPr>
          <a:xfrm>
            <a:off x="152400" y="1174050"/>
            <a:ext cx="4328374" cy="21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81526"/>
            <a:ext cx="3733300" cy="3996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2" name="Google Shape;692;p76"/>
          <p:cNvGrpSpPr/>
          <p:nvPr/>
        </p:nvGrpSpPr>
        <p:grpSpPr>
          <a:xfrm>
            <a:off x="1825775" y="2716525"/>
            <a:ext cx="2655000" cy="984900"/>
            <a:chOff x="1825775" y="2716525"/>
            <a:chExt cx="2655000" cy="984900"/>
          </a:xfrm>
        </p:grpSpPr>
        <p:cxnSp>
          <p:nvCxnSpPr>
            <p:cNvPr id="693" name="Google Shape;693;p76"/>
            <p:cNvCxnSpPr>
              <a:stCxn id="694" idx="0"/>
            </p:cNvCxnSpPr>
            <p:nvPr/>
          </p:nvCxnSpPr>
          <p:spPr>
            <a:xfrm rot="10800000">
              <a:off x="1825775" y="2716525"/>
              <a:ext cx="1383900" cy="584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94" name="Google Shape;694;p76"/>
            <p:cNvSpPr txBox="1"/>
            <p:nvPr/>
          </p:nvSpPr>
          <p:spPr>
            <a:xfrm>
              <a:off x="1938575" y="3301225"/>
              <a:ext cx="2542200" cy="400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0000"/>
                  </a:solidFill>
                </a:rPr>
                <a:t>Inicialização do UART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95" name="Google Shape;695;p76"/>
          <p:cNvGrpSpPr/>
          <p:nvPr/>
        </p:nvGrpSpPr>
        <p:grpSpPr>
          <a:xfrm>
            <a:off x="152400" y="3139600"/>
            <a:ext cx="2766900" cy="1349400"/>
            <a:chOff x="152400" y="3139600"/>
            <a:chExt cx="2766900" cy="1349400"/>
          </a:xfrm>
        </p:grpSpPr>
        <p:cxnSp>
          <p:nvCxnSpPr>
            <p:cNvPr id="696" name="Google Shape;696;p76"/>
            <p:cNvCxnSpPr>
              <a:stCxn id="697" idx="0"/>
            </p:cNvCxnSpPr>
            <p:nvPr/>
          </p:nvCxnSpPr>
          <p:spPr>
            <a:xfrm rot="10800000">
              <a:off x="959850" y="3139600"/>
              <a:ext cx="576000" cy="9492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97" name="Google Shape;697;p76"/>
            <p:cNvSpPr txBox="1"/>
            <p:nvPr/>
          </p:nvSpPr>
          <p:spPr>
            <a:xfrm>
              <a:off x="152400" y="4088800"/>
              <a:ext cx="2766900" cy="400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0000"/>
                  </a:solidFill>
                </a:rPr>
                <a:t>Print das configurações UART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98" name="Google Shape;698;p76"/>
          <p:cNvGrpSpPr/>
          <p:nvPr/>
        </p:nvGrpSpPr>
        <p:grpSpPr>
          <a:xfrm>
            <a:off x="6312475" y="681450"/>
            <a:ext cx="3278700" cy="986400"/>
            <a:chOff x="6312475" y="681450"/>
            <a:chExt cx="3278700" cy="986400"/>
          </a:xfrm>
        </p:grpSpPr>
        <p:cxnSp>
          <p:nvCxnSpPr>
            <p:cNvPr id="699" name="Google Shape;699;p76"/>
            <p:cNvCxnSpPr>
              <a:stCxn id="700" idx="2"/>
            </p:cNvCxnSpPr>
            <p:nvPr/>
          </p:nvCxnSpPr>
          <p:spPr>
            <a:xfrm flipH="1">
              <a:off x="6823825" y="1081650"/>
              <a:ext cx="1128000" cy="5862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00" name="Google Shape;700;p76"/>
            <p:cNvSpPr txBox="1"/>
            <p:nvPr/>
          </p:nvSpPr>
          <p:spPr>
            <a:xfrm>
              <a:off x="6312475" y="681450"/>
              <a:ext cx="3278700" cy="400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0000"/>
                  </a:solidFill>
                </a:rPr>
                <a:t>Pega o número de bytes recebidos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701" name="Google Shape;701;p76"/>
          <p:cNvGrpSpPr/>
          <p:nvPr/>
        </p:nvGrpSpPr>
        <p:grpSpPr>
          <a:xfrm>
            <a:off x="7026025" y="2471600"/>
            <a:ext cx="2163300" cy="912300"/>
            <a:chOff x="7026025" y="2471600"/>
            <a:chExt cx="2163300" cy="912300"/>
          </a:xfrm>
        </p:grpSpPr>
        <p:cxnSp>
          <p:nvCxnSpPr>
            <p:cNvPr id="702" name="Google Shape;702;p76"/>
            <p:cNvCxnSpPr>
              <a:stCxn id="703" idx="0"/>
            </p:cNvCxnSpPr>
            <p:nvPr/>
          </p:nvCxnSpPr>
          <p:spPr>
            <a:xfrm rot="10800000">
              <a:off x="7358875" y="2471600"/>
              <a:ext cx="748800" cy="5121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03" name="Google Shape;703;p76"/>
            <p:cNvSpPr txBox="1"/>
            <p:nvPr/>
          </p:nvSpPr>
          <p:spPr>
            <a:xfrm>
              <a:off x="7026025" y="2983700"/>
              <a:ext cx="2163300" cy="400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0000"/>
                  </a:solidFill>
                </a:rPr>
                <a:t>Lê os N bytes recebidos</a:t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7"/>
          <p:cNvSpPr txBox="1"/>
          <p:nvPr>
            <p:ph type="ctrTitle"/>
          </p:nvPr>
        </p:nvSpPr>
        <p:spPr>
          <a:xfrm>
            <a:off x="311700" y="134325"/>
            <a:ext cx="8520600" cy="150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Thonny</a:t>
            </a:r>
            <a:endParaRPr/>
          </a:p>
        </p:txBody>
      </p:sp>
      <p:grpSp>
        <p:nvGrpSpPr>
          <p:cNvPr id="709" name="Google Shape;709;p77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710" name="Google Shape;710;p77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77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2" name="Google Shape;71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775" y="1641523"/>
            <a:ext cx="5317575" cy="32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oogle Shape;717;p78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718" name="Google Shape;718;p78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78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0" name="Google Shape;720;p78"/>
          <p:cNvSpPr txBox="1"/>
          <p:nvPr/>
        </p:nvSpPr>
        <p:spPr>
          <a:xfrm>
            <a:off x="2142175" y="516675"/>
            <a:ext cx="50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Aprendemos hoje:</a:t>
            </a:r>
            <a:endParaRPr b="1"/>
          </a:p>
        </p:txBody>
      </p:sp>
      <p:sp>
        <p:nvSpPr>
          <p:cNvPr id="721" name="Google Shape;721;p78"/>
          <p:cNvSpPr txBox="1"/>
          <p:nvPr/>
        </p:nvSpPr>
        <p:spPr>
          <a:xfrm>
            <a:off x="2168125" y="1123500"/>
            <a:ext cx="51135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pt-BR" sz="2300">
                <a:solidFill>
                  <a:schemeClr val="dk1"/>
                </a:solidFill>
              </a:rPr>
              <a:t>Como usar o método IRQ	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2300">
                <a:solidFill>
                  <a:schemeClr val="dk1"/>
                </a:solidFill>
              </a:rPr>
              <a:t>2 parâmetros importantes:</a:t>
            </a:r>
            <a:endParaRPr sz="2300">
              <a:solidFill>
                <a:schemeClr val="dk1"/>
              </a:solidFill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300"/>
              <a:buChar char="■"/>
            </a:pPr>
            <a:r>
              <a:rPr lang="pt-BR" sz="2300">
                <a:solidFill>
                  <a:srgbClr val="741B47"/>
                </a:solidFill>
              </a:rPr>
              <a:t>Handler </a:t>
            </a:r>
            <a:endParaRPr sz="2300">
              <a:solidFill>
                <a:srgbClr val="741B47"/>
              </a:solidFill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300"/>
              <a:buChar char="■"/>
            </a:pPr>
            <a:r>
              <a:rPr lang="pt-BR" sz="2300">
                <a:solidFill>
                  <a:srgbClr val="741B47"/>
                </a:solidFill>
              </a:rPr>
              <a:t>Trigger </a:t>
            </a:r>
            <a:endParaRPr sz="2300">
              <a:solidFill>
                <a:srgbClr val="741B47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pt-BR" sz="2300">
                <a:solidFill>
                  <a:schemeClr val="dk1"/>
                </a:solidFill>
              </a:rPr>
              <a:t>Como usar o método Timer	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2300">
                <a:solidFill>
                  <a:schemeClr val="dk1"/>
                </a:solidFill>
              </a:rPr>
              <a:t>2 modos de operação</a:t>
            </a:r>
            <a:endParaRPr sz="2300">
              <a:solidFill>
                <a:schemeClr val="dk1"/>
              </a:solidFill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300"/>
              <a:buChar char="■"/>
            </a:pPr>
            <a:r>
              <a:rPr lang="pt-BR" sz="2300">
                <a:solidFill>
                  <a:srgbClr val="741B47"/>
                </a:solidFill>
              </a:rPr>
              <a:t>Cíclico</a:t>
            </a:r>
            <a:r>
              <a:rPr lang="pt-BR" sz="2300">
                <a:solidFill>
                  <a:srgbClr val="741B47"/>
                </a:solidFill>
              </a:rPr>
              <a:t> </a:t>
            </a:r>
            <a:endParaRPr sz="2300">
              <a:solidFill>
                <a:srgbClr val="741B47"/>
              </a:solidFill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300"/>
              <a:buChar char="■"/>
            </a:pPr>
            <a:r>
              <a:rPr lang="pt-BR" sz="2300">
                <a:solidFill>
                  <a:srgbClr val="741B47"/>
                </a:solidFill>
              </a:rPr>
              <a:t>One_shot ( Disparo único)</a:t>
            </a:r>
            <a:endParaRPr sz="2300">
              <a:solidFill>
                <a:srgbClr val="741B47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" name="Google Shape;726;p79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727" name="Google Shape;727;p79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79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9" name="Google Shape;729;p79"/>
          <p:cNvSpPr txBox="1"/>
          <p:nvPr/>
        </p:nvSpPr>
        <p:spPr>
          <a:xfrm>
            <a:off x="2142175" y="516675"/>
            <a:ext cx="50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Aprendemos hoje:</a:t>
            </a:r>
            <a:endParaRPr b="1"/>
          </a:p>
        </p:txBody>
      </p:sp>
      <p:sp>
        <p:nvSpPr>
          <p:cNvPr id="730" name="Google Shape;730;p79"/>
          <p:cNvSpPr txBox="1"/>
          <p:nvPr/>
        </p:nvSpPr>
        <p:spPr>
          <a:xfrm>
            <a:off x="2168125" y="1123500"/>
            <a:ext cx="51135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pt-BR" sz="2300">
                <a:solidFill>
                  <a:schemeClr val="dk1"/>
                </a:solidFill>
              </a:rPr>
              <a:t>Como usar o método PWM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2300">
                <a:solidFill>
                  <a:schemeClr val="dk1"/>
                </a:solidFill>
              </a:rPr>
              <a:t>Como variar a frequencia</a:t>
            </a:r>
            <a:endParaRPr sz="2300">
              <a:solidFill>
                <a:schemeClr val="dk1"/>
              </a:solidFill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</a:pPr>
            <a:r>
              <a:rPr lang="pt-BR" sz="2300">
                <a:solidFill>
                  <a:schemeClr val="dk1"/>
                </a:solidFill>
              </a:rPr>
              <a:t>pwm</a:t>
            </a:r>
            <a:r>
              <a:rPr lang="pt-BR" sz="2300">
                <a:solidFill>
                  <a:srgbClr val="741B47"/>
                </a:solidFill>
              </a:rPr>
              <a:t>.freq( )</a:t>
            </a:r>
            <a:endParaRPr sz="2300">
              <a:solidFill>
                <a:srgbClr val="741B47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41B47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2300">
                <a:solidFill>
                  <a:schemeClr val="dk1"/>
                </a:solidFill>
              </a:rPr>
              <a:t>Como mudar o duty cicle </a:t>
            </a:r>
            <a:endParaRPr sz="2300">
              <a:solidFill>
                <a:schemeClr val="dk1"/>
              </a:solidFill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</a:pPr>
            <a:r>
              <a:rPr lang="pt-BR" sz="2300">
                <a:solidFill>
                  <a:schemeClr val="dk1"/>
                </a:solidFill>
              </a:rPr>
              <a:t>pwm.</a:t>
            </a:r>
            <a:r>
              <a:rPr lang="pt-BR" sz="2300">
                <a:solidFill>
                  <a:srgbClr val="741B47"/>
                </a:solidFill>
              </a:rPr>
              <a:t>duty_u16( ) </a:t>
            </a:r>
            <a:endParaRPr sz="2300">
              <a:solidFill>
                <a:srgbClr val="741B47"/>
              </a:solidFill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</a:pPr>
            <a:r>
              <a:rPr lang="pt-BR" sz="2300">
                <a:solidFill>
                  <a:schemeClr val="dk1"/>
                </a:solidFill>
              </a:rPr>
              <a:t>pwm.</a:t>
            </a:r>
            <a:r>
              <a:rPr lang="pt-BR" sz="2300">
                <a:solidFill>
                  <a:srgbClr val="741B47"/>
                </a:solidFill>
              </a:rPr>
              <a:t>duty_ns( )</a:t>
            </a:r>
            <a:r>
              <a:rPr lang="pt-BR" sz="2300">
                <a:solidFill>
                  <a:schemeClr val="dk1"/>
                </a:solidFill>
              </a:rPr>
              <a:t> 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oogle Shape;735;p80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736" name="Google Shape;736;p80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80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8" name="Google Shape;738;p80"/>
          <p:cNvSpPr txBox="1"/>
          <p:nvPr/>
        </p:nvSpPr>
        <p:spPr>
          <a:xfrm>
            <a:off x="2142175" y="516675"/>
            <a:ext cx="50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Aprendemos hoje:</a:t>
            </a:r>
            <a:endParaRPr b="1"/>
          </a:p>
        </p:txBody>
      </p:sp>
      <p:sp>
        <p:nvSpPr>
          <p:cNvPr id="739" name="Google Shape;739;p80"/>
          <p:cNvSpPr txBox="1"/>
          <p:nvPr/>
        </p:nvSpPr>
        <p:spPr>
          <a:xfrm>
            <a:off x="2168125" y="1123500"/>
            <a:ext cx="51135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pt-BR" sz="2300">
                <a:solidFill>
                  <a:schemeClr val="dk1"/>
                </a:solidFill>
              </a:rPr>
              <a:t>Como usar o método UART com módulo bluetooth HC-05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2300">
                <a:solidFill>
                  <a:schemeClr val="dk1"/>
                </a:solidFill>
              </a:rPr>
              <a:t>P</a:t>
            </a:r>
            <a:r>
              <a:rPr lang="pt-BR" sz="2300">
                <a:solidFill>
                  <a:schemeClr val="dk1"/>
                </a:solidFill>
              </a:rPr>
              <a:t>arâmetros</a:t>
            </a:r>
            <a:r>
              <a:rPr lang="pt-BR" sz="2300">
                <a:solidFill>
                  <a:schemeClr val="dk1"/>
                </a:solidFill>
              </a:rPr>
              <a:t> de configuração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2300">
                <a:solidFill>
                  <a:schemeClr val="dk1"/>
                </a:solidFill>
              </a:rPr>
              <a:t>Métodos de leitura </a:t>
            </a:r>
            <a:endParaRPr sz="2300">
              <a:solidFill>
                <a:schemeClr val="dk1"/>
              </a:solidFill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</a:pPr>
            <a:r>
              <a:rPr lang="pt-BR" sz="2300">
                <a:solidFill>
                  <a:schemeClr val="dk1"/>
                </a:solidFill>
              </a:rPr>
              <a:t>uart</a:t>
            </a:r>
            <a:r>
              <a:rPr lang="pt-BR" sz="2300">
                <a:solidFill>
                  <a:srgbClr val="741B47"/>
                </a:solidFill>
              </a:rPr>
              <a:t>.read( )</a:t>
            </a:r>
            <a:endParaRPr sz="2300">
              <a:solidFill>
                <a:srgbClr val="741B47"/>
              </a:solidFill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</a:pPr>
            <a:r>
              <a:rPr lang="pt-BR" sz="2300">
                <a:solidFill>
                  <a:schemeClr val="dk1"/>
                </a:solidFill>
              </a:rPr>
              <a:t>uart</a:t>
            </a:r>
            <a:r>
              <a:rPr lang="pt-BR" sz="2300">
                <a:solidFill>
                  <a:srgbClr val="741B47"/>
                </a:solidFill>
              </a:rPr>
              <a:t>.readline( )</a:t>
            </a:r>
            <a:endParaRPr sz="2300">
              <a:solidFill>
                <a:srgbClr val="741B47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2300">
                <a:solidFill>
                  <a:schemeClr val="dk1"/>
                </a:solidFill>
              </a:rPr>
              <a:t>Métodos de escrita:</a:t>
            </a:r>
            <a:endParaRPr sz="2300">
              <a:solidFill>
                <a:schemeClr val="dk1"/>
              </a:solidFill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</a:pPr>
            <a:r>
              <a:rPr lang="pt-BR" sz="2300">
                <a:solidFill>
                  <a:schemeClr val="dk1"/>
                </a:solidFill>
              </a:rPr>
              <a:t>uart</a:t>
            </a:r>
            <a:r>
              <a:rPr lang="pt-BR" sz="2300">
                <a:solidFill>
                  <a:srgbClr val="741B47"/>
                </a:solidFill>
              </a:rPr>
              <a:t>.write( ) </a:t>
            </a:r>
            <a:endParaRPr sz="2300">
              <a:solidFill>
                <a:srgbClr val="741B47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2300">
                <a:solidFill>
                  <a:schemeClr val="dk1"/>
                </a:solidFill>
              </a:rPr>
              <a:t>Controle de fluxo</a:t>
            </a:r>
            <a:endParaRPr sz="2300">
              <a:solidFill>
                <a:schemeClr val="dk1"/>
              </a:solidFill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</a:pPr>
            <a:r>
              <a:rPr lang="pt-BR" sz="2300">
                <a:solidFill>
                  <a:schemeClr val="dk1"/>
                </a:solidFill>
              </a:rPr>
              <a:t>uart</a:t>
            </a:r>
            <a:r>
              <a:rPr lang="pt-BR" sz="2300">
                <a:solidFill>
                  <a:srgbClr val="741B47"/>
                </a:solidFill>
              </a:rPr>
              <a:t>.any( ) </a:t>
            </a:r>
            <a:endParaRPr sz="2300">
              <a:solidFill>
                <a:srgbClr val="741B47"/>
              </a:solidFill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</a:pPr>
            <a:r>
              <a:rPr lang="pt-BR" sz="2300">
                <a:solidFill>
                  <a:schemeClr val="dk1"/>
                </a:solidFill>
              </a:rPr>
              <a:t>uart</a:t>
            </a:r>
            <a:r>
              <a:rPr lang="pt-BR" sz="2300">
                <a:solidFill>
                  <a:srgbClr val="741B47"/>
                </a:solidFill>
              </a:rPr>
              <a:t>.irq( ) </a:t>
            </a:r>
            <a:r>
              <a:rPr lang="pt-BR" sz="2300">
                <a:solidFill>
                  <a:schemeClr val="dk1"/>
                </a:solidFill>
              </a:rPr>
              <a:t> 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" name="Google Shape;744;p81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745" name="Google Shape;745;p81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81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7" name="Google Shape;747;p81"/>
          <p:cNvSpPr txBox="1"/>
          <p:nvPr/>
        </p:nvSpPr>
        <p:spPr>
          <a:xfrm>
            <a:off x="2142175" y="516675"/>
            <a:ext cx="50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Aprendemos hoje:</a:t>
            </a:r>
            <a:endParaRPr b="1"/>
          </a:p>
        </p:txBody>
      </p:sp>
      <p:sp>
        <p:nvSpPr>
          <p:cNvPr id="748" name="Google Shape;748;p81"/>
          <p:cNvSpPr txBox="1"/>
          <p:nvPr/>
        </p:nvSpPr>
        <p:spPr>
          <a:xfrm>
            <a:off x="2168125" y="1123500"/>
            <a:ext cx="51135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pt-BR" sz="2300">
                <a:solidFill>
                  <a:schemeClr val="dk1"/>
                </a:solidFill>
              </a:rPr>
              <a:t>Como usar uma ponte-H L298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2300">
                <a:solidFill>
                  <a:schemeClr val="dk1"/>
                </a:solidFill>
              </a:rPr>
              <a:t>Bastando fazer a ordem correta de acionamentos dos pinos IN1, IN2, IN3 e IN4, conseguimos mudar a posição de giro dos motores.</a:t>
            </a:r>
            <a:endParaRPr sz="23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2300">
                <a:solidFill>
                  <a:schemeClr val="dk1"/>
                </a:solidFill>
              </a:rPr>
              <a:t>Podemos controlar a velocidade dos motores com PWM nos pinos ENB1 e ENB2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ctrTitle"/>
          </p:nvPr>
        </p:nvSpPr>
        <p:spPr>
          <a:xfrm>
            <a:off x="311696" y="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4</a:t>
            </a:r>
            <a:endParaRPr/>
          </a:p>
        </p:txBody>
      </p:sp>
      <p:grpSp>
        <p:nvGrpSpPr>
          <p:cNvPr id="110" name="Google Shape;110;p19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111" name="Google Shape;111;p19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9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4450" y="1929750"/>
            <a:ext cx="4275099" cy="32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Google Shape;753;p82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754" name="Google Shape;754;p82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82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6" name="Google Shape;756;p82"/>
          <p:cNvSpPr txBox="1"/>
          <p:nvPr/>
        </p:nvSpPr>
        <p:spPr>
          <a:xfrm>
            <a:off x="2142175" y="516675"/>
            <a:ext cx="50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Sobre Python</a:t>
            </a:r>
            <a:endParaRPr b="1"/>
          </a:p>
        </p:txBody>
      </p:sp>
      <p:sp>
        <p:nvSpPr>
          <p:cNvPr id="757" name="Google Shape;757;p82"/>
          <p:cNvSpPr txBox="1"/>
          <p:nvPr/>
        </p:nvSpPr>
        <p:spPr>
          <a:xfrm>
            <a:off x="2168125" y="1123500"/>
            <a:ext cx="49896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pt-BR" sz="2300">
                <a:solidFill>
                  <a:schemeClr val="dk1"/>
                </a:solidFill>
              </a:rPr>
              <a:t>A linguagem de programação usada para programar o RP2040 é o </a:t>
            </a:r>
            <a:r>
              <a:rPr i="1" lang="pt-BR" sz="2300">
                <a:solidFill>
                  <a:schemeClr val="dk1"/>
                </a:solidFill>
              </a:rPr>
              <a:t>Micropython</a:t>
            </a:r>
            <a:r>
              <a:rPr lang="pt-BR" sz="2300">
                <a:solidFill>
                  <a:schemeClr val="dk1"/>
                </a:solidFill>
              </a:rPr>
              <a:t>, uma variação de python assim como o </a:t>
            </a:r>
            <a:r>
              <a:rPr i="1" lang="pt-BR" sz="2300">
                <a:solidFill>
                  <a:schemeClr val="dk1"/>
                </a:solidFill>
              </a:rPr>
              <a:t>Wire </a:t>
            </a:r>
            <a:r>
              <a:rPr lang="pt-BR" sz="2300">
                <a:solidFill>
                  <a:schemeClr val="dk1"/>
                </a:solidFill>
              </a:rPr>
              <a:t>é uma variação do C++ usada para Arduino. 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pt-BR" sz="2300">
                <a:solidFill>
                  <a:schemeClr val="dk1"/>
                </a:solidFill>
              </a:rPr>
              <a:t>Caso tenham interesse em aprender mais, podem me contatar, ficarei muito feliz em ajuda-los com a linguagem.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762;p83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763" name="Google Shape;763;p83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83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5" name="Google Shape;765;p83"/>
          <p:cNvSpPr txBox="1"/>
          <p:nvPr/>
        </p:nvSpPr>
        <p:spPr>
          <a:xfrm>
            <a:off x="2142175" y="516675"/>
            <a:ext cx="50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Contato</a:t>
            </a:r>
            <a:endParaRPr b="1"/>
          </a:p>
        </p:txBody>
      </p:sp>
      <p:sp>
        <p:nvSpPr>
          <p:cNvPr id="766" name="Google Shape;766;p83"/>
          <p:cNvSpPr txBox="1"/>
          <p:nvPr/>
        </p:nvSpPr>
        <p:spPr>
          <a:xfrm>
            <a:off x="2168125" y="1123500"/>
            <a:ext cx="4989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pt-BR" sz="2300">
                <a:solidFill>
                  <a:schemeClr val="dk1"/>
                </a:solidFill>
              </a:rPr>
              <a:t>e-mail: </a:t>
            </a:r>
            <a:r>
              <a:rPr lang="pt-BR" sz="2300" u="sng">
                <a:solidFill>
                  <a:schemeClr val="hlink"/>
                </a:solidFill>
                <a:hlinkClick r:id="rId4"/>
              </a:rPr>
              <a:t>bruno.sampaio@acad.ufsm.br</a:t>
            </a:r>
            <a:r>
              <a:rPr lang="pt-BR" sz="2300">
                <a:solidFill>
                  <a:schemeClr val="dk1"/>
                </a:solidFill>
              </a:rPr>
              <a:t> 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ctrTitle"/>
          </p:nvPr>
        </p:nvSpPr>
        <p:spPr>
          <a:xfrm>
            <a:off x="311700" y="134325"/>
            <a:ext cx="8520600" cy="150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IRQ</a:t>
            </a:r>
            <a:endParaRPr/>
          </a:p>
        </p:txBody>
      </p:sp>
      <p:grpSp>
        <p:nvGrpSpPr>
          <p:cNvPr id="119" name="Google Shape;119;p20"/>
          <p:cNvGrpSpPr/>
          <p:nvPr/>
        </p:nvGrpSpPr>
        <p:grpSpPr>
          <a:xfrm>
            <a:off x="0" y="0"/>
            <a:ext cx="9143994" cy="5143500"/>
            <a:chOff x="0" y="0"/>
            <a:chExt cx="9143994" cy="5143500"/>
          </a:xfrm>
        </p:grpSpPr>
        <p:pic>
          <p:nvPicPr>
            <p:cNvPr id="120" name="Google Shape;120;p20"/>
            <p:cNvPicPr preferRelativeResize="0"/>
            <p:nvPr/>
          </p:nvPicPr>
          <p:blipFill rotWithShape="1">
            <a:blip r:embed="rId3">
              <a:alphaModFix/>
            </a:blip>
            <a:srcRect b="0" l="0" r="78823" t="0"/>
            <a:stretch/>
          </p:blipFill>
          <p:spPr>
            <a:xfrm>
              <a:off x="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20"/>
            <p:cNvPicPr preferRelativeResize="0"/>
            <p:nvPr/>
          </p:nvPicPr>
          <p:blipFill rotWithShape="1">
            <a:blip r:embed="rId3">
              <a:alphaModFix/>
            </a:blip>
            <a:srcRect b="0" l="78823" r="0" t="0"/>
            <a:stretch/>
          </p:blipFill>
          <p:spPr>
            <a:xfrm>
              <a:off x="7207620" y="0"/>
              <a:ext cx="1936374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20"/>
          <p:cNvSpPr txBox="1"/>
          <p:nvPr/>
        </p:nvSpPr>
        <p:spPr>
          <a:xfrm>
            <a:off x="1836975" y="4863550"/>
            <a:ext cx="892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Fonte: </a:t>
            </a:r>
            <a:r>
              <a:rPr lang="pt-BR" sz="1100" u="sng">
                <a:solidFill>
                  <a:schemeClr val="hlink"/>
                </a:solidFill>
                <a:hlinkClick r:id="rId4"/>
              </a:rPr>
              <a:t>https://docs.micropython.org/en/latest/library/machine.Pin.html</a:t>
            </a:r>
            <a:r>
              <a:rPr lang="pt-BR" sz="1100"/>
              <a:t> </a:t>
            </a:r>
            <a:endParaRPr sz="1100"/>
          </a:p>
        </p:txBody>
      </p:sp>
      <p:sp>
        <p:nvSpPr>
          <p:cNvPr id="123" name="Google Shape;123;p20"/>
          <p:cNvSpPr txBox="1"/>
          <p:nvPr/>
        </p:nvSpPr>
        <p:spPr>
          <a:xfrm>
            <a:off x="2173350" y="2151975"/>
            <a:ext cx="47973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IRQ </a:t>
            </a:r>
            <a:r>
              <a:rPr lang="pt-BR" sz="2000"/>
              <a:t>é abreviação de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"</a:t>
            </a:r>
            <a:r>
              <a:rPr i="1" lang="pt-BR" sz="2000"/>
              <a:t>Interrupt Request Line</a:t>
            </a:r>
            <a:r>
              <a:rPr lang="pt-BR" sz="2000"/>
              <a:t>".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Os endereços de IRQ são interrupções de hardware. São canais que os dispositivos podem utilizar para chamar a atenção do processador.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/>
        </p:nvSpPr>
        <p:spPr>
          <a:xfrm>
            <a:off x="890225" y="326775"/>
            <a:ext cx="7082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Controle dos LEDs usando push-buttons COM interrupções</a:t>
            </a:r>
            <a:endParaRPr b="1"/>
          </a:p>
        </p:txBody>
      </p:sp>
      <p:grpSp>
        <p:nvGrpSpPr>
          <p:cNvPr id="129" name="Google Shape;129;p21"/>
          <p:cNvGrpSpPr/>
          <p:nvPr/>
        </p:nvGrpSpPr>
        <p:grpSpPr>
          <a:xfrm>
            <a:off x="1081900" y="1345100"/>
            <a:ext cx="4654400" cy="1226649"/>
            <a:chOff x="2051250" y="1345100"/>
            <a:chExt cx="4654400" cy="1226649"/>
          </a:xfrm>
        </p:grpSpPr>
        <p:pic>
          <p:nvPicPr>
            <p:cNvPr id="130" name="Google Shape;130;p21"/>
            <p:cNvPicPr preferRelativeResize="0"/>
            <p:nvPr/>
          </p:nvPicPr>
          <p:blipFill rotWithShape="1">
            <a:blip r:embed="rId3">
              <a:alphaModFix/>
            </a:blip>
            <a:srcRect b="1728" l="25215" r="25215" t="71802"/>
            <a:stretch/>
          </p:blipFill>
          <p:spPr>
            <a:xfrm>
              <a:off x="2051250" y="1345100"/>
              <a:ext cx="1992825" cy="1226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21"/>
            <p:cNvSpPr txBox="1"/>
            <p:nvPr/>
          </p:nvSpPr>
          <p:spPr>
            <a:xfrm>
              <a:off x="3705650" y="1631963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solidFill>
                    <a:schemeClr val="dk1"/>
                  </a:solidFill>
                </a:rPr>
                <a:t>PUSHBUTTONS</a:t>
              </a:r>
              <a:endParaRPr sz="2000">
                <a:solidFill>
                  <a:schemeClr val="dk1"/>
                </a:solidFill>
              </a:endParaRPr>
            </a:p>
          </p:txBody>
        </p:sp>
      </p:grpSp>
      <p:grpSp>
        <p:nvGrpSpPr>
          <p:cNvPr id="132" name="Google Shape;132;p21"/>
          <p:cNvGrpSpPr/>
          <p:nvPr/>
        </p:nvGrpSpPr>
        <p:grpSpPr>
          <a:xfrm>
            <a:off x="735700" y="2383675"/>
            <a:ext cx="4654400" cy="1226649"/>
            <a:chOff x="715925" y="2156200"/>
            <a:chExt cx="4654400" cy="1226649"/>
          </a:xfrm>
        </p:grpSpPr>
        <p:pic>
          <p:nvPicPr>
            <p:cNvPr id="133" name="Google Shape;133;p21"/>
            <p:cNvPicPr preferRelativeResize="0"/>
            <p:nvPr/>
          </p:nvPicPr>
          <p:blipFill rotWithShape="1">
            <a:blip r:embed="rId3">
              <a:alphaModFix/>
            </a:blip>
            <a:srcRect b="24070" l="46812" r="3618" t="49460"/>
            <a:stretch/>
          </p:blipFill>
          <p:spPr>
            <a:xfrm>
              <a:off x="715925" y="2156200"/>
              <a:ext cx="1992825" cy="1226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1"/>
            <p:cNvSpPr txBox="1"/>
            <p:nvPr/>
          </p:nvSpPr>
          <p:spPr>
            <a:xfrm>
              <a:off x="2370325" y="2443063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solidFill>
                    <a:schemeClr val="dk1"/>
                  </a:solidFill>
                </a:rPr>
                <a:t>LED RGB</a:t>
              </a:r>
              <a:endParaRPr sz="2000">
                <a:solidFill>
                  <a:schemeClr val="dk1"/>
                </a:solidFill>
              </a:endParaRPr>
            </a:p>
          </p:txBody>
        </p:sp>
      </p:grpSp>
      <p:sp>
        <p:nvSpPr>
          <p:cNvPr id="135" name="Google Shape;135;p21"/>
          <p:cNvSpPr txBox="1"/>
          <p:nvPr/>
        </p:nvSpPr>
        <p:spPr>
          <a:xfrm>
            <a:off x="1438225" y="3426200"/>
            <a:ext cx="5852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</a:rPr>
              <a:t>Usando 3 botões de pressão, faremos o acionamento individual de cada cor do LED RGB com o uso de interrupções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</a:rPr>
              <a:t>PROJETO 1</a:t>
            </a:r>
            <a:endParaRPr b="1" sz="2300">
              <a:solidFill>
                <a:schemeClr val="dk1"/>
              </a:solidFill>
            </a:endParaRPr>
          </a:p>
        </p:txBody>
      </p:sp>
      <p:grpSp>
        <p:nvGrpSpPr>
          <p:cNvPr id="136" name="Google Shape;136;p21"/>
          <p:cNvGrpSpPr/>
          <p:nvPr/>
        </p:nvGrpSpPr>
        <p:grpSpPr>
          <a:xfrm>
            <a:off x="0" y="0"/>
            <a:ext cx="9143997" cy="5143500"/>
            <a:chOff x="0" y="0"/>
            <a:chExt cx="9143997" cy="5143500"/>
          </a:xfrm>
        </p:grpSpPr>
        <p:pic>
          <p:nvPicPr>
            <p:cNvPr id="137" name="Google Shape;137;p21"/>
            <p:cNvPicPr preferRelativeResize="0"/>
            <p:nvPr/>
          </p:nvPicPr>
          <p:blipFill rotWithShape="1">
            <a:blip r:embed="rId4">
              <a:alphaModFix/>
            </a:blip>
            <a:srcRect b="0" l="11033" r="78823" t="0"/>
            <a:stretch/>
          </p:blipFill>
          <p:spPr>
            <a:xfrm>
              <a:off x="0" y="0"/>
              <a:ext cx="92747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1"/>
            <p:cNvPicPr preferRelativeResize="0"/>
            <p:nvPr/>
          </p:nvPicPr>
          <p:blipFill rotWithShape="1">
            <a:blip r:embed="rId4">
              <a:alphaModFix/>
            </a:blip>
            <a:srcRect b="0" l="78824" r="8268" t="0"/>
            <a:stretch/>
          </p:blipFill>
          <p:spPr>
            <a:xfrm>
              <a:off x="7963773" y="0"/>
              <a:ext cx="1180224" cy="514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D9D9D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FF00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